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36" r:id="rId1"/>
    <p:sldMasterId id="2147483739" r:id="rId2"/>
  </p:sldMasterIdLst>
  <p:notesMasterIdLst>
    <p:notesMasterId r:id="rId29"/>
  </p:notesMasterIdLst>
  <p:sldIdLst>
    <p:sldId id="259" r:id="rId3"/>
    <p:sldId id="306" r:id="rId4"/>
    <p:sldId id="308" r:id="rId5"/>
    <p:sldId id="310" r:id="rId6"/>
    <p:sldId id="311" r:id="rId7"/>
    <p:sldId id="312" r:id="rId8"/>
    <p:sldId id="331" r:id="rId9"/>
    <p:sldId id="317" r:id="rId10"/>
    <p:sldId id="314" r:id="rId11"/>
    <p:sldId id="268" r:id="rId12"/>
    <p:sldId id="328" r:id="rId13"/>
    <p:sldId id="319" r:id="rId14"/>
    <p:sldId id="318" r:id="rId15"/>
    <p:sldId id="321" r:id="rId16"/>
    <p:sldId id="323" r:id="rId17"/>
    <p:sldId id="320" r:id="rId18"/>
    <p:sldId id="324" r:id="rId19"/>
    <p:sldId id="325" r:id="rId20"/>
    <p:sldId id="330" r:id="rId21"/>
    <p:sldId id="322" r:id="rId22"/>
    <p:sldId id="326" r:id="rId23"/>
    <p:sldId id="329" r:id="rId24"/>
    <p:sldId id="333" r:id="rId25"/>
    <p:sldId id="327" r:id="rId26"/>
    <p:sldId id="282" r:id="rId27"/>
    <p:sldId id="283" r:id="rId28"/>
  </p:sldIdLst>
  <p:sldSz cx="14630400" cy="8229600"/>
  <p:notesSz cx="6858000" cy="9144000"/>
  <p:embeddedFontLst>
    <p:embeddedFont>
      <p:font typeface="Google Sans" panose="020B0603030502040204" pitchFamily="34" charset="0"/>
      <p:regular r:id="rId30"/>
      <p:bold r:id="rId31"/>
      <p:italic r:id="rId32"/>
      <p:boldItalic r:id="rId33"/>
    </p:embeddedFont>
    <p:embeddedFont>
      <p:font typeface="Google Sans Medium" panose="020B0603030502040204" pitchFamily="34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Roboto Mono" pitchFamily="2" charset="0"/>
      <p:regular r:id="rId42"/>
      <p:bold r:id="rId43"/>
      <p:italic r:id="rId44"/>
      <p:boldItalic r:id="rId45"/>
    </p:embeddedFont>
    <p:embeddedFont>
      <p:font typeface="Source Code Pro" panose="020B0509030403020204" pitchFamily="49" charset="77"/>
      <p:regular r:id="rId46"/>
      <p:bold r:id="rId47"/>
    </p:embeddedFont>
    <p:embeddedFont>
      <p:font typeface="Source Sans Pro Light" panose="020B050303040302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3"/>
    <p:restoredTop sz="94704"/>
  </p:normalViewPr>
  <p:slideViewPr>
    <p:cSldViewPr snapToGrid="0" snapToObjects="1">
      <p:cViewPr varScale="1">
        <p:scale>
          <a:sx n="72" d="100"/>
          <a:sy n="72" d="100"/>
        </p:scale>
        <p:origin x="24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9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08dddd754_34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08dddd754_34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65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18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408dddd754_34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408dddd754_34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0025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408dddd754_34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408dddd754_34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408dddd754_34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408dddd754_34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98352-F000-4019-A67E-D64257FB9B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84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408dddd754_34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408dddd754_34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5688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408dddd754_34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408dddd754_34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409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408dddd754_34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408dddd754_34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960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408dddd754_34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408dddd754_34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525" tIns="45750" rIns="91525" bIns="457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Shape 445"/>
          <p:cNvSpPr txBox="1">
            <a:spLocks noGrp="1"/>
          </p:cNvSpPr>
          <p:nvPr>
            <p:ph type="sldNum" idx="12"/>
          </p:nvPr>
        </p:nvSpPr>
        <p:spPr>
          <a:xfrm>
            <a:off x="3884619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525" tIns="45750" rIns="91525" bIns="457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2872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408dddd754_34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408dddd754_34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752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F35A51-5A73-9F4F-ADB9-8889740432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95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624840" y="2910840"/>
            <a:ext cx="13155300" cy="14937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624840" y="4462608"/>
            <a:ext cx="13155300" cy="6927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 / White">
  <p:cSld name="BIG_NUMBER">
    <p:bg>
      <p:bgPr>
        <a:solidFill>
          <a:srgbClr val="FFFFF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subTitle" idx="1"/>
          </p:nvPr>
        </p:nvSpPr>
        <p:spPr>
          <a:xfrm>
            <a:off x="1363366" y="6774759"/>
            <a:ext cx="6360000" cy="407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2600"/>
              </a:spcBef>
              <a:spcAft>
                <a:spcPts val="2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12067706" y="39387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Autofit/>
          </a:bodyPr>
          <a:lstStyle>
            <a:lvl1pPr lvl="0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1322883" y="3531119"/>
            <a:ext cx="10979400" cy="10254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ubTitle" idx="2"/>
          </p:nvPr>
        </p:nvSpPr>
        <p:spPr>
          <a:xfrm>
            <a:off x="1363364" y="3260976"/>
            <a:ext cx="10979400" cy="4959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2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600"/>
              </a:spcBef>
              <a:spcAft>
                <a:spcPts val="2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ubTitle" idx="3"/>
          </p:nvPr>
        </p:nvSpPr>
        <p:spPr>
          <a:xfrm>
            <a:off x="1351520" y="6601480"/>
            <a:ext cx="6360000" cy="298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45454"/>
                </a:solidFill>
              </a:defRPr>
            </a:lvl1pPr>
            <a:lvl2pPr lvl="1" rtl="0">
              <a:spcBef>
                <a:spcPts val="2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600"/>
              </a:spcBef>
              <a:spcAft>
                <a:spcPts val="2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731520" y="857643"/>
            <a:ext cx="10972800" cy="731520"/>
          </a:xfrm>
          <a:noFill/>
          <a:ln w="9525">
            <a:noFill/>
            <a:miter lim="800000"/>
            <a:headEnd/>
            <a:tailEnd/>
          </a:ln>
        </p:spPr>
        <p:txBody>
          <a:bodyPr lIns="121899" tIns="60949" rIns="121899" bIns="60949"/>
          <a:lstStyle>
            <a:lvl1pPr algn="l" rtl="0" eaLnBrk="1" fontAlgn="base" hangingPunct="1">
              <a:spcAft>
                <a:spcPct val="0"/>
              </a:spcAft>
              <a:buFontTx/>
              <a:buNone/>
              <a:defRPr lang="en-US" sz="4440" i="1" dirty="0" smtClean="0">
                <a:solidFill>
                  <a:schemeClr val="accent3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algn="l" rtl="0" eaLnBrk="1" fontAlgn="base" hangingPunct="1">
              <a:spcAft>
                <a:spcPct val="0"/>
              </a:spcAft>
              <a:defRPr lang="en-US" sz="5160" dirty="0" smtClean="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2pPr>
            <a:lvl3pPr algn="l" rtl="0" eaLnBrk="1" fontAlgn="base" hangingPunct="1">
              <a:spcAft>
                <a:spcPct val="0"/>
              </a:spcAft>
              <a:defRPr lang="en-US" sz="5160" dirty="0" smtClean="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3pPr>
            <a:lvl4pPr algn="l" rtl="0" eaLnBrk="1" fontAlgn="base" hangingPunct="1">
              <a:spcAft>
                <a:spcPct val="0"/>
              </a:spcAft>
              <a:defRPr lang="en-US" sz="5160" dirty="0" smtClean="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4pPr>
            <a:lvl5pPr algn="l" rtl="0" eaLnBrk="1" fontAlgn="base" hangingPunct="1">
              <a:spcAft>
                <a:spcPct val="0"/>
              </a:spcAft>
              <a:defRPr lang="en-US" sz="5160" dirty="0" smtClean="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31520" y="182880"/>
            <a:ext cx="109728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899" tIns="60949" rIns="121899" bIns="60949" anchor="b"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1520" y="2834651"/>
            <a:ext cx="13167360" cy="45167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31524" y="1828803"/>
            <a:ext cx="13626248" cy="729616"/>
          </a:xfrm>
        </p:spPr>
        <p:txBody>
          <a:bodyPr anchor="ctr"/>
          <a:lstStyle>
            <a:lvl1pPr marL="0" indent="0" algn="l">
              <a:buNone/>
              <a:defRPr lang="en-US" sz="4440" kern="1200" dirty="0" smtClean="0">
                <a:solidFill>
                  <a:schemeClr val="accent2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10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13654785" y="7955280"/>
            <a:ext cx="908922" cy="274320"/>
          </a:xfrm>
          <a:prstGeom prst="rect">
            <a:avLst/>
          </a:prstGeom>
        </p:spPr>
        <p:txBody>
          <a:bodyPr lIns="121899" tIns="60949" rIns="121899" bIns="60949"/>
          <a:lstStyle>
            <a:lvl1pPr algn="r" fontAlgn="auto">
              <a:spcBef>
                <a:spcPts val="0"/>
              </a:spcBef>
              <a:spcAft>
                <a:spcPts val="0"/>
              </a:spcAft>
              <a:defRPr sz="1560" smtClean="0">
                <a:latin typeface="+mn-lt"/>
                <a:cs typeface="+mn-cs"/>
              </a:defRPr>
            </a:lvl1pPr>
          </a:lstStyle>
          <a:p>
            <a:fld id="{9DE84B2C-4EB5-47FE-84D2-C481F034D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93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8352-1EB2-2142-B903-9EAFB8CE6B81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24B9-99EA-084F-81C0-D31981C2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51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1 1">
  <p:cSld name="Section title and description 1 1 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78" descr="FDS17-Deck-Slides-03.jpg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2961" y="0"/>
            <a:ext cx="14624477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78"/>
          <p:cNvSpPr/>
          <p:nvPr/>
        </p:nvSpPr>
        <p:spPr>
          <a:xfrm>
            <a:off x="7315365" y="75"/>
            <a:ext cx="7314900" cy="82296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54850" tIns="54850" rIns="54850" bIns="54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43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64" descr="Artboard 1 copy 2-100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4"/>
          <p:cNvSpPr txBox="1">
            <a:spLocks noGrp="1"/>
          </p:cNvSpPr>
          <p:nvPr>
            <p:ph type="ctrTitle"/>
          </p:nvPr>
        </p:nvSpPr>
        <p:spPr>
          <a:xfrm>
            <a:off x="498720" y="1413360"/>
            <a:ext cx="13632900" cy="29400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00"/>
              <a:buNone/>
              <a:defRPr sz="8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250" name="Google Shape;250;p64"/>
          <p:cNvSpPr txBox="1">
            <a:spLocks noGrp="1"/>
          </p:cNvSpPr>
          <p:nvPr>
            <p:ph type="subTitle" idx="1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2">
  <p:cSld name="TITLE_1_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65"/>
          <p:cNvPicPr preferRelativeResize="0"/>
          <p:nvPr/>
        </p:nvPicPr>
        <p:blipFill rotWithShape="1">
          <a:blip r:embed="rId2">
            <a:alphaModFix/>
          </a:blip>
          <a:srcRect l="-7240" r="7239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060" y="-19140"/>
            <a:ext cx="14630400" cy="825338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66"/>
          <p:cNvSpPr txBox="1">
            <a:spLocks noGrp="1"/>
          </p:cNvSpPr>
          <p:nvPr>
            <p:ph type="ctrTitle"/>
          </p:nvPr>
        </p:nvSpPr>
        <p:spPr>
          <a:xfrm>
            <a:off x="1671840" y="970440"/>
            <a:ext cx="11286600" cy="29400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256" name="Google Shape;256;p66"/>
          <p:cNvSpPr txBox="1">
            <a:spLocks noGrp="1"/>
          </p:cNvSpPr>
          <p:nvPr>
            <p:ph type="subTitle" idx="1"/>
          </p:nvPr>
        </p:nvSpPr>
        <p:spPr>
          <a:xfrm>
            <a:off x="1671840" y="4227120"/>
            <a:ext cx="11286600" cy="1268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68" descr="FDS17-Deck-Slides-1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8"/>
          <p:cNvSpPr txBox="1">
            <a:spLocks noGrp="1"/>
          </p:cNvSpPr>
          <p:nvPr>
            <p:ph type="title"/>
          </p:nvPr>
        </p:nvSpPr>
        <p:spPr>
          <a:xfrm>
            <a:off x="498720" y="426080"/>
            <a:ext cx="13632900" cy="916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68"/>
          <p:cNvSpPr txBox="1">
            <a:spLocks noGrp="1"/>
          </p:cNvSpPr>
          <p:nvPr>
            <p:ph type="body" idx="1"/>
          </p:nvPr>
        </p:nvSpPr>
        <p:spPr>
          <a:xfrm>
            <a:off x="498720" y="2185280"/>
            <a:ext cx="6642600" cy="54663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spcBef>
                <a:spcPts val="0"/>
              </a:spcBef>
              <a:spcAft>
                <a:spcPts val="0"/>
              </a:spcAft>
              <a:buSzPts val="2900"/>
              <a:buChar char="￮"/>
              <a:defRPr sz="3800"/>
            </a:lvl1pPr>
            <a:lvl2pPr marL="914400" lvl="1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3pPr>
            <a:lvl4pPr marL="1828800" lvl="3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4pPr>
            <a:lvl5pPr marL="2286000" lvl="4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6pPr>
            <a:lvl7pPr marL="3200400" lvl="6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7pPr>
            <a:lvl8pPr marL="3657600" lvl="7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4800"/>
              </a:spcBef>
              <a:spcAft>
                <a:spcPts val="4800"/>
              </a:spcAft>
              <a:buSzPts val="1900"/>
              <a:buChar char="○"/>
              <a:defRPr sz="1900"/>
            </a:lvl9pPr>
          </a:lstStyle>
          <a:p>
            <a:endParaRPr/>
          </a:p>
        </p:txBody>
      </p:sp>
      <p:sp>
        <p:nvSpPr>
          <p:cNvPr id="268" name="Google Shape;268;p68"/>
          <p:cNvSpPr txBox="1">
            <a:spLocks noGrp="1"/>
          </p:cNvSpPr>
          <p:nvPr>
            <p:ph type="body" idx="2"/>
          </p:nvPr>
        </p:nvSpPr>
        <p:spPr>
          <a:xfrm>
            <a:off x="7488960" y="2185280"/>
            <a:ext cx="6642600" cy="54663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spcBef>
                <a:spcPts val="0"/>
              </a:spcBef>
              <a:spcAft>
                <a:spcPts val="0"/>
              </a:spcAft>
              <a:buSzPts val="2900"/>
              <a:buChar char="￮"/>
              <a:defRPr sz="3800"/>
            </a:lvl1pPr>
            <a:lvl2pPr marL="914400" lvl="1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3pPr>
            <a:lvl4pPr marL="1828800" lvl="3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4pPr>
            <a:lvl5pPr marL="2286000" lvl="4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6pPr>
            <a:lvl7pPr marL="3200400" lvl="6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7pPr>
            <a:lvl8pPr marL="3657600" lvl="7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4800"/>
              </a:spcBef>
              <a:spcAft>
                <a:spcPts val="4800"/>
              </a:spcAft>
              <a:buSzPts val="1900"/>
              <a:buChar char="○"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69" descr="FDS17-Deck-Slides-06.jpg"/>
          <p:cNvPicPr preferRelativeResize="0"/>
          <p:nvPr/>
        </p:nvPicPr>
        <p:blipFill rotWithShape="1">
          <a:blip r:embed="rId2">
            <a:alphaModFix/>
          </a:blip>
          <a:srcRect l="49" r="39"/>
          <a:stretch/>
        </p:blipFill>
        <p:spPr>
          <a:xfrm>
            <a:off x="6778" y="-1"/>
            <a:ext cx="14616845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69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2425100" cy="916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69"/>
          <p:cNvSpPr txBox="1">
            <a:spLocks noGrp="1"/>
          </p:cNvSpPr>
          <p:nvPr>
            <p:ph type="body" idx="1"/>
          </p:nvPr>
        </p:nvSpPr>
        <p:spPr>
          <a:xfrm>
            <a:off x="498720" y="2327560"/>
            <a:ext cx="8515200" cy="55143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37520" y="3304560"/>
            <a:ext cx="13155300" cy="16206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solidFill>
          <a:srgbClr val="039BE5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0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00" cy="916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70"/>
          <p:cNvSpPr txBox="1">
            <a:spLocks noGrp="1"/>
          </p:cNvSpPr>
          <p:nvPr>
            <p:ph type="body" idx="1"/>
          </p:nvPr>
        </p:nvSpPr>
        <p:spPr>
          <a:xfrm>
            <a:off x="498720" y="2327560"/>
            <a:ext cx="13632900" cy="55143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TITLE_ONLY_1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1"/>
          <p:cNvSpPr/>
          <p:nvPr/>
        </p:nvSpPr>
        <p:spPr>
          <a:xfrm>
            <a:off x="165" y="-28455"/>
            <a:ext cx="7315200" cy="8321100"/>
          </a:xfrm>
          <a:prstGeom prst="rect">
            <a:avLst/>
          </a:prstGeom>
          <a:solidFill>
            <a:srgbClr val="039BE5"/>
          </a:solidFill>
          <a:ln>
            <a:noFill/>
          </a:ln>
        </p:spPr>
        <p:txBody>
          <a:bodyPr spcFirstLastPara="1" wrap="square" lIns="54850" tIns="54850" rIns="54850" bIns="54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71"/>
          <p:cNvSpPr txBox="1">
            <a:spLocks noGrp="1"/>
          </p:cNvSpPr>
          <p:nvPr>
            <p:ph type="title"/>
          </p:nvPr>
        </p:nvSpPr>
        <p:spPr>
          <a:xfrm>
            <a:off x="498720" y="649987"/>
            <a:ext cx="6296700" cy="916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71"/>
          <p:cNvSpPr txBox="1">
            <a:spLocks noGrp="1"/>
          </p:cNvSpPr>
          <p:nvPr>
            <p:ph type="body" idx="1"/>
          </p:nvPr>
        </p:nvSpPr>
        <p:spPr>
          <a:xfrm>
            <a:off x="498720" y="2730600"/>
            <a:ext cx="6374400" cy="5111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72" descr="FDS17-Deck-Slides-13.jpg"/>
          <p:cNvPicPr preferRelativeResize="0"/>
          <p:nvPr/>
        </p:nvPicPr>
        <p:blipFill rotWithShape="1">
          <a:blip r:embed="rId2">
            <a:alphaModFix/>
          </a:blip>
          <a:srcRect l="49" r="39"/>
          <a:stretch/>
        </p:blipFill>
        <p:spPr>
          <a:xfrm>
            <a:off x="-4" y="-3820"/>
            <a:ext cx="14630400" cy="823725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72"/>
          <p:cNvSpPr txBox="1">
            <a:spLocks noGrp="1"/>
          </p:cNvSpPr>
          <p:nvPr>
            <p:ph type="title"/>
          </p:nvPr>
        </p:nvSpPr>
        <p:spPr>
          <a:xfrm>
            <a:off x="546720" y="2633947"/>
            <a:ext cx="78687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283" name="Google Shape;283;p72"/>
          <p:cNvSpPr txBox="1">
            <a:spLocks noGrp="1"/>
          </p:cNvSpPr>
          <p:nvPr>
            <p:ph type="subTitle" idx="1"/>
          </p:nvPr>
        </p:nvSpPr>
        <p:spPr>
          <a:xfrm>
            <a:off x="546720" y="5129227"/>
            <a:ext cx="7868700" cy="64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284" name="Google Shape;284;p72"/>
          <p:cNvSpPr txBox="1">
            <a:spLocks noGrp="1"/>
          </p:cNvSpPr>
          <p:nvPr>
            <p:ph type="subTitle" idx="2"/>
          </p:nvPr>
        </p:nvSpPr>
        <p:spPr>
          <a:xfrm>
            <a:off x="546720" y="5776747"/>
            <a:ext cx="7868700" cy="55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SECTION_TITLE_AND_DESCRIPTION_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3"/>
          <p:cNvSpPr txBox="1">
            <a:spLocks noGrp="1"/>
          </p:cNvSpPr>
          <p:nvPr>
            <p:ph type="title"/>
          </p:nvPr>
        </p:nvSpPr>
        <p:spPr>
          <a:xfrm>
            <a:off x="546720" y="2633947"/>
            <a:ext cx="78687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287" name="Google Shape;287;p73"/>
          <p:cNvSpPr txBox="1">
            <a:spLocks noGrp="1"/>
          </p:cNvSpPr>
          <p:nvPr>
            <p:ph type="subTitle" idx="1"/>
          </p:nvPr>
        </p:nvSpPr>
        <p:spPr>
          <a:xfrm>
            <a:off x="546720" y="5129227"/>
            <a:ext cx="7868700" cy="64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288" name="Google Shape;288;p73"/>
          <p:cNvSpPr txBox="1">
            <a:spLocks noGrp="1"/>
          </p:cNvSpPr>
          <p:nvPr>
            <p:ph type="subTitle" idx="2"/>
          </p:nvPr>
        </p:nvSpPr>
        <p:spPr>
          <a:xfrm>
            <a:off x="546720" y="5776747"/>
            <a:ext cx="7868700" cy="55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973" y="2"/>
            <a:ext cx="14774321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4"/>
          <p:cNvSpPr txBox="1">
            <a:spLocks noGrp="1"/>
          </p:cNvSpPr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292" name="Google Shape;292;p74"/>
          <p:cNvSpPr txBox="1">
            <a:spLocks noGrp="1"/>
          </p:cNvSpPr>
          <p:nvPr>
            <p:ph type="subTitle" idx="1"/>
          </p:nvPr>
        </p:nvSpPr>
        <p:spPr>
          <a:xfrm>
            <a:off x="424800" y="4484920"/>
            <a:ext cx="6472200" cy="1976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75" descr="FDS17-Deck-Slides-10.jpg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2961" y="0"/>
            <a:ext cx="14624477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75"/>
          <p:cNvSpPr txBox="1">
            <a:spLocks noGrp="1"/>
          </p:cNvSpPr>
          <p:nvPr>
            <p:ph type="title"/>
          </p:nvPr>
        </p:nvSpPr>
        <p:spPr>
          <a:xfrm>
            <a:off x="7758560" y="1976771"/>
            <a:ext cx="64665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296" name="Google Shape;296;p75"/>
          <p:cNvSpPr txBox="1">
            <a:spLocks noGrp="1"/>
          </p:cNvSpPr>
          <p:nvPr>
            <p:ph type="subTitle" idx="1"/>
          </p:nvPr>
        </p:nvSpPr>
        <p:spPr>
          <a:xfrm>
            <a:off x="7758560" y="4673723"/>
            <a:ext cx="6466500" cy="64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297" name="Google Shape;297;p75"/>
          <p:cNvSpPr txBox="1">
            <a:spLocks noGrp="1"/>
          </p:cNvSpPr>
          <p:nvPr>
            <p:ph type="subTitle" idx="2"/>
          </p:nvPr>
        </p:nvSpPr>
        <p:spPr>
          <a:xfrm>
            <a:off x="7758560" y="5321243"/>
            <a:ext cx="6466500" cy="55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 1">
  <p:cSld name="SECTION_TITLE_AND_DESCRIPTION_1_2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76"/>
          <p:cNvPicPr preferRelativeResize="0"/>
          <p:nvPr/>
        </p:nvPicPr>
        <p:blipFill rotWithShape="1">
          <a:blip r:embed="rId2">
            <a:alphaModFix/>
          </a:blip>
          <a:srcRect l="48291"/>
          <a:stretch/>
        </p:blipFill>
        <p:spPr>
          <a:xfrm flipH="1">
            <a:off x="-26971" y="0"/>
            <a:ext cx="7639516" cy="82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76"/>
          <p:cNvPicPr preferRelativeResize="0"/>
          <p:nvPr/>
        </p:nvPicPr>
        <p:blipFill rotWithShape="1">
          <a:blip r:embed="rId3">
            <a:alphaModFix/>
          </a:blip>
          <a:srcRect r="81037"/>
          <a:stretch/>
        </p:blipFill>
        <p:spPr>
          <a:xfrm>
            <a:off x="12974675" y="7002627"/>
            <a:ext cx="974402" cy="113492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76"/>
          <p:cNvSpPr txBox="1">
            <a:spLocks noGrp="1"/>
          </p:cNvSpPr>
          <p:nvPr>
            <p:ph type="title"/>
          </p:nvPr>
        </p:nvSpPr>
        <p:spPr>
          <a:xfrm>
            <a:off x="5223673" y="975990"/>
            <a:ext cx="90015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302" name="Google Shape;302;p76"/>
          <p:cNvSpPr txBox="1">
            <a:spLocks noGrp="1"/>
          </p:cNvSpPr>
          <p:nvPr>
            <p:ph type="subTitle" idx="1"/>
          </p:nvPr>
        </p:nvSpPr>
        <p:spPr>
          <a:xfrm>
            <a:off x="5406553" y="3672945"/>
            <a:ext cx="8818500" cy="64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1">
  <p:cSld name="SECTION_TITLE_AND_DESCRIPTION_1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77" descr="FDS17-Deck-Slides-11.jpg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2961" y="0"/>
            <a:ext cx="14624477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77"/>
          <p:cNvSpPr txBox="1">
            <a:spLocks noGrp="1"/>
          </p:cNvSpPr>
          <p:nvPr>
            <p:ph type="title"/>
          </p:nvPr>
        </p:nvSpPr>
        <p:spPr>
          <a:xfrm>
            <a:off x="424800" y="1099120"/>
            <a:ext cx="6400800" cy="8403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306" name="Google Shape;306;p77"/>
          <p:cNvSpPr txBox="1">
            <a:spLocks noGrp="1"/>
          </p:cNvSpPr>
          <p:nvPr>
            <p:ph type="body" idx="1"/>
          </p:nvPr>
        </p:nvSpPr>
        <p:spPr>
          <a:xfrm>
            <a:off x="424800" y="2244440"/>
            <a:ext cx="6400800" cy="559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81" descr="FDS17-Deck-Slides-1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" y="0"/>
            <a:ext cx="14630386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81"/>
          <p:cNvSpPr txBox="1">
            <a:spLocks noGrp="1"/>
          </p:cNvSpPr>
          <p:nvPr>
            <p:ph type="body" idx="1"/>
          </p:nvPr>
        </p:nvSpPr>
        <p:spPr>
          <a:xfrm>
            <a:off x="412680" y="757400"/>
            <a:ext cx="13811700" cy="7130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 rot="10800000" flipH="1">
            <a:off x="0" y="2697600"/>
            <a:ext cx="14630400" cy="55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6"/>
          <p:cNvSpPr/>
          <p:nvPr/>
        </p:nvSpPr>
        <p:spPr>
          <a:xfrm>
            <a:off x="0" y="269760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755040" y="3070520"/>
            <a:ext cx="13155300" cy="4336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68300" rtl="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 1">
  <p:cSld name="BLANK_2_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82" descr="FDS17-Deck-Slides-09.jpg"/>
          <p:cNvPicPr preferRelativeResize="0"/>
          <p:nvPr/>
        </p:nvPicPr>
        <p:blipFill rotWithShape="1">
          <a:blip r:embed="rId2">
            <a:alphaModFix/>
          </a:blip>
          <a:srcRect l="24368"/>
          <a:stretch/>
        </p:blipFill>
        <p:spPr>
          <a:xfrm>
            <a:off x="-15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82"/>
          <p:cNvSpPr txBox="1">
            <a:spLocks noGrp="1"/>
          </p:cNvSpPr>
          <p:nvPr>
            <p:ph type="body" idx="1"/>
          </p:nvPr>
        </p:nvSpPr>
        <p:spPr>
          <a:xfrm>
            <a:off x="3879280" y="757400"/>
            <a:ext cx="10344900" cy="7130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pic>
        <p:nvPicPr>
          <p:cNvPr id="321" name="Google Shape;321;p82"/>
          <p:cNvPicPr preferRelativeResize="0"/>
          <p:nvPr/>
        </p:nvPicPr>
        <p:blipFill rotWithShape="1">
          <a:blip r:embed="rId3">
            <a:alphaModFix/>
          </a:blip>
          <a:srcRect l="74056" r="2163"/>
          <a:stretch/>
        </p:blipFill>
        <p:spPr>
          <a:xfrm flipH="1">
            <a:off x="-26970" y="0"/>
            <a:ext cx="3513286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231F20"/>
                </a:solidFill>
              </a:rPr>
              <a:t>Copyright © 2016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0321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/>
        </p:nvSpPr>
        <p:spPr>
          <a:xfrm rot="10800000" flipH="1">
            <a:off x="0" y="2697600"/>
            <a:ext cx="14630400" cy="55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7"/>
          <p:cNvSpPr/>
          <p:nvPr/>
        </p:nvSpPr>
        <p:spPr>
          <a:xfrm>
            <a:off x="0" y="269760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755040" y="3070521"/>
            <a:ext cx="6399900" cy="4336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2"/>
          </p:nvPr>
        </p:nvSpPr>
        <p:spPr>
          <a:xfrm>
            <a:off x="7510800" y="3070521"/>
            <a:ext cx="6399900" cy="4336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/>
          <p:nvPr/>
        </p:nvSpPr>
        <p:spPr>
          <a:xfrm rot="10800000" flipH="1">
            <a:off x="0" y="1050300"/>
            <a:ext cx="14630400" cy="717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8"/>
          <p:cNvSpPr/>
          <p:nvPr/>
        </p:nvSpPr>
        <p:spPr>
          <a:xfrm>
            <a:off x="0" y="105016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157200" y="26160"/>
            <a:ext cx="14122500" cy="9642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/>
        </p:nvSpPr>
        <p:spPr>
          <a:xfrm rot="10800000" flipH="1">
            <a:off x="5242560" y="40"/>
            <a:ext cx="93879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9"/>
          <p:cNvSpPr/>
          <p:nvPr/>
        </p:nvSpPr>
        <p:spPr>
          <a:xfrm rot="-5400000">
            <a:off x="1214610" y="4027950"/>
            <a:ext cx="82296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title"/>
          </p:nvPr>
        </p:nvSpPr>
        <p:spPr>
          <a:xfrm>
            <a:off x="361724" y="572480"/>
            <a:ext cx="4492800" cy="15255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361720" y="2345280"/>
            <a:ext cx="4492800" cy="50616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 sz="1900"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3pPr>
            <a:lvl4pPr marL="1828800" lvl="3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4pPr>
            <a:lvl5pPr marL="2286000" lvl="4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 sz="1900">
                <a:solidFill>
                  <a:schemeClr val="lt1"/>
                </a:solidFill>
              </a:defRPr>
            </a:lvl5pPr>
            <a:lvl6pPr marL="2743200" lvl="5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6pPr>
            <a:lvl7pPr marL="3200400" lvl="6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7pPr>
            <a:lvl8pPr marL="3657600" lvl="7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 sz="1900">
                <a:solidFill>
                  <a:schemeClr val="lt1"/>
                </a:solidFill>
              </a:defRPr>
            </a:lvl8pPr>
            <a:lvl9pPr marL="4114800" lvl="8" indent="-34925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84400" y="781200"/>
            <a:ext cx="9963300" cy="65454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/>
          <p:nvPr/>
        </p:nvSpPr>
        <p:spPr>
          <a:xfrm flipH="1">
            <a:off x="0" y="0"/>
            <a:ext cx="73152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1"/>
          <p:cNvSpPr/>
          <p:nvPr/>
        </p:nvSpPr>
        <p:spPr>
          <a:xfrm rot="5400000">
            <a:off x="3114280" y="4028460"/>
            <a:ext cx="82287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ubTitle" idx="1"/>
          </p:nvPr>
        </p:nvSpPr>
        <p:spPr>
          <a:xfrm>
            <a:off x="424800" y="4447147"/>
            <a:ext cx="6472200" cy="1976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2"/>
          </p:nvPr>
        </p:nvSpPr>
        <p:spPr>
          <a:xfrm>
            <a:off x="7903200" y="1158720"/>
            <a:ext cx="6139200" cy="59121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marL="457200" lvl="0" indent="-412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/>
        </p:nvSpPr>
        <p:spPr>
          <a:xfrm rot="10800000" flipH="1">
            <a:off x="0" y="-60"/>
            <a:ext cx="14630400" cy="751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2"/>
          <p:cNvSpPr/>
          <p:nvPr/>
        </p:nvSpPr>
        <p:spPr>
          <a:xfrm rot="10800000" flipH="1">
            <a:off x="0" y="7396420"/>
            <a:ext cx="14630400" cy="118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91440" y="7514920"/>
            <a:ext cx="13411200" cy="7146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EA4335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55040" y="3070520"/>
            <a:ext cx="13155300" cy="43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"/>
              <a:buChar char="●"/>
              <a:defRPr sz="2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■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■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68300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lt2"/>
              </a:buClr>
              <a:buSzPts val="2200"/>
              <a:buFont typeface="Roboto"/>
              <a:buChar char="■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741" r:id="rId12"/>
    <p:sldLayoutId id="2147483742" r:id="rId13"/>
    <p:sldLayoutId id="214748374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3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4500"/>
              <a:buFont typeface="Source Sans Pro Light"/>
              <a:buNone/>
              <a:defRPr sz="45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246" name="Google Shape;246;p63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900"/>
              <a:buFont typeface="Source Sans Pro Light"/>
              <a:buChar char="●"/>
              <a:defRPr sz="29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○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lvl="2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■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lvl="3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●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lvl="4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○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lvl="5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■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lvl="6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●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lvl="7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○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lvl="8" indent="-368300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rgbClr val="757575"/>
              </a:buClr>
              <a:buSzPts val="2200"/>
              <a:buFont typeface="Source Sans Pro Light"/>
              <a:buChar char="■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2" r:id="rId14"/>
    <p:sldLayoutId id="2147483723" r:id="rId15"/>
    <p:sldLayoutId id="2147483724" r:id="rId16"/>
    <p:sldLayoutId id="214748374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pt/slides/#slide=id.g1c61cc39cc_0_199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tiff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58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97"/>
          <p:cNvSpPr txBox="1"/>
          <p:nvPr/>
        </p:nvSpPr>
        <p:spPr>
          <a:xfrm>
            <a:off x="2716824" y="6615340"/>
            <a:ext cx="5584493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Kusuma Seshavarapu</a:t>
            </a:r>
            <a:r>
              <a:rPr lang="en" sz="2400" dirty="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, </a:t>
            </a:r>
            <a:r>
              <a:rPr lang="en-IN" sz="2400" dirty="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JDA Software</a:t>
            </a:r>
            <a:endParaRPr sz="2400" dirty="0">
              <a:solidFill>
                <a:srgbClr val="5F6368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@</a:t>
            </a:r>
            <a:r>
              <a:rPr lang="en-IN" sz="2400" dirty="0" err="1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skusumakumari</a:t>
            </a:r>
            <a:endParaRPr sz="24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90" name="Google Shape;390;p9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14975" y="6286061"/>
            <a:ext cx="1563600" cy="1496779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91" name="Google Shape;391;p97"/>
          <p:cNvGrpSpPr/>
          <p:nvPr/>
        </p:nvGrpSpPr>
        <p:grpSpPr>
          <a:xfrm>
            <a:off x="686381" y="563900"/>
            <a:ext cx="5867819" cy="1536550"/>
            <a:chOff x="386281" y="563900"/>
            <a:chExt cx="5867819" cy="1536550"/>
          </a:xfrm>
        </p:grpSpPr>
        <p:pic>
          <p:nvPicPr>
            <p:cNvPr id="392" name="Google Shape;392;p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" name="Google Shape;393;p97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dirty="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Hyderabad</a:t>
              </a:r>
              <a:endParaRPr sz="1600" dirty="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394" name="Google Shape;394;p9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5" name="Google Shape;395;p97"/>
          <p:cNvSpPr txBox="1"/>
          <p:nvPr/>
        </p:nvSpPr>
        <p:spPr>
          <a:xfrm>
            <a:off x="847125" y="3095200"/>
            <a:ext cx="6826900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err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Microservices</a:t>
            </a:r>
            <a:r>
              <a:rPr lang="en-US" sz="50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Made Easier with </a:t>
            </a:r>
            <a:r>
              <a:rPr lang="en-US" sz="5000" dirty="0" err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ServiceMesh</a:t>
            </a:r>
            <a:endParaRPr sz="5000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"/>
            <a:ext cx="14630400" cy="8229568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106"/>
          <p:cNvSpPr txBox="1"/>
          <p:nvPr/>
        </p:nvSpPr>
        <p:spPr>
          <a:xfrm>
            <a:off x="1114434" y="591016"/>
            <a:ext cx="10772765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Advantages of </a:t>
            </a:r>
            <a:r>
              <a:rPr lang="en-IN" sz="6000" dirty="0" err="1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Microservices</a:t>
            </a:r>
            <a:endParaRPr sz="60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0" name="Google Shape;520;p106"/>
          <p:cNvSpPr txBox="1"/>
          <p:nvPr/>
        </p:nvSpPr>
        <p:spPr>
          <a:xfrm>
            <a:off x="228600" y="1517416"/>
            <a:ext cx="10429875" cy="512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IN" sz="2800" b="1" dirty="0">
              <a:solidFill>
                <a:schemeClr val="tx1"/>
              </a:solidFill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tx1"/>
                </a:solidFill>
              </a:rPr>
              <a:t>Loose Coupling </a:t>
            </a:r>
            <a:r>
              <a:rPr lang="en-IN" sz="2800" dirty="0"/>
              <a:t>– Developed, Deployed &amp; Scaled independently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IN" sz="2800" b="1" dirty="0">
              <a:solidFill>
                <a:schemeClr val="tx1"/>
              </a:solidFill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tx1"/>
                </a:solidFill>
              </a:rPr>
              <a:t>Technology Diversity </a:t>
            </a:r>
            <a:r>
              <a:rPr lang="en-IN" sz="2800" dirty="0"/>
              <a:t>-Right tool for the right problem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tx1"/>
                </a:solidFill>
              </a:rPr>
              <a:t>Improved Reliability</a:t>
            </a:r>
            <a:r>
              <a:rPr lang="en-IN" sz="2800" dirty="0"/>
              <a:t>– Fault tolerance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tx1"/>
                </a:solidFill>
              </a:rPr>
              <a:t>High Scalability </a:t>
            </a:r>
            <a:r>
              <a:rPr lang="en-IN" sz="2800" dirty="0"/>
              <a:t>– Scale based on real-world bottlenecks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tx1"/>
                </a:solidFill>
              </a:rPr>
              <a:t>Continuous Delivery </a:t>
            </a:r>
            <a:r>
              <a:rPr lang="en-IN" sz="2800" dirty="0"/>
              <a:t>- Faster and simpler deployments and rollbacks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tx1"/>
                </a:solidFill>
              </a:rPr>
              <a:t>Full Stack Autonomous Teams </a:t>
            </a:r>
            <a:r>
              <a:rPr lang="en-IN" sz="2800" dirty="0"/>
              <a:t>- Speed &amp; Agility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A16D8-0850-7543-BA18-E72708409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Lato"/>
              </a:rPr>
              <a:t>“</a:t>
            </a:r>
            <a:r>
              <a:rPr lang="en-IN" b="1" dirty="0">
                <a:solidFill>
                  <a:srgbClr val="0070C0"/>
                </a:solidFill>
                <a:latin typeface="Lato"/>
              </a:rPr>
              <a:t>Most complex challenge in realizing </a:t>
            </a:r>
            <a:r>
              <a:rPr lang="en-IN" b="1" dirty="0" err="1">
                <a:solidFill>
                  <a:srgbClr val="0070C0"/>
                </a:solidFill>
                <a:latin typeface="Lato"/>
              </a:rPr>
              <a:t>microservices</a:t>
            </a:r>
            <a:r>
              <a:rPr lang="en-IN" b="1" dirty="0">
                <a:solidFill>
                  <a:srgbClr val="0070C0"/>
                </a:solidFill>
                <a:latin typeface="Lato"/>
              </a:rPr>
              <a:t> is not building the services themselves, but how to establish reliable and observable communication between services</a:t>
            </a:r>
            <a:r>
              <a:rPr lang="en-IN" dirty="0">
                <a:latin typeface="Lato"/>
              </a:rPr>
              <a:t>”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B9771F-7E51-1C45-8992-D8056F1DF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20" y="3661615"/>
            <a:ext cx="78867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0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xfrm>
            <a:off x="731520" y="141249"/>
            <a:ext cx="10970880" cy="122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40" rIns="0" bIns="54840" anchor="ctr" anchorCtr="0">
            <a:noAutofit/>
          </a:bodyPr>
          <a:lstStyle/>
          <a:p>
            <a:pPr>
              <a:lnSpc>
                <a:spcPct val="80000"/>
              </a:lnSpc>
              <a:buSzPct val="25000"/>
            </a:pPr>
            <a:r>
              <a:rPr lang="en-US" sz="60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Complexities of </a:t>
            </a:r>
            <a:r>
              <a:rPr lang="en-US" sz="6000" dirty="0" err="1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endParaRPr lang="en" sz="6000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3074240" y="1943770"/>
            <a:ext cx="2668800" cy="1020000"/>
          </a:xfrm>
          <a:prstGeom prst="homePlat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lIns="109720" tIns="54840" rIns="109720" bIns="54840" anchor="ctr" anchorCtr="0">
            <a:noAutofit/>
          </a:bodyPr>
          <a:lstStyle/>
          <a:p>
            <a:pPr algn="ctr">
              <a:buSzPct val="25000"/>
            </a:pPr>
            <a:r>
              <a:rPr lang="en-IN" sz="224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Specific</a:t>
            </a:r>
            <a:endParaRPr lang="en" sz="224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2770464" y="2202302"/>
            <a:ext cx="442560" cy="442558"/>
          </a:xfrm>
          <a:prstGeom prst="ellipse">
            <a:avLst/>
          </a:prstGeom>
          <a:solidFill>
            <a:srgbClr val="6B297D"/>
          </a:solidFill>
          <a:ln w="2540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0" tIns="54840" rIns="0" bIns="54840" anchor="ctr" anchorCtr="0">
            <a:noAutofit/>
          </a:bodyPr>
          <a:lstStyle/>
          <a:p>
            <a:pPr algn="ctr">
              <a:buSzPct val="25000"/>
            </a:pPr>
            <a:r>
              <a:rPr lang="en" sz="1760">
                <a:solidFill>
                  <a:schemeClr val="lt1"/>
                </a:solidFill>
              </a:rPr>
              <a:t>A</a:t>
            </a:r>
          </a:p>
        </p:txBody>
      </p:sp>
      <p:sp>
        <p:nvSpPr>
          <p:cNvPr id="452" name="Shape 452"/>
          <p:cNvSpPr/>
          <p:nvPr/>
        </p:nvSpPr>
        <p:spPr>
          <a:xfrm>
            <a:off x="3076390" y="3285514"/>
            <a:ext cx="2668800" cy="102000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txBody>
          <a:bodyPr lIns="109720" tIns="54840" rIns="109720" bIns="54840" anchor="ctr" anchorCtr="0">
            <a:noAutofit/>
          </a:bodyPr>
          <a:lstStyle/>
          <a:p>
            <a:pPr algn="ctr">
              <a:buSzPct val="25000"/>
            </a:pPr>
            <a:r>
              <a:rPr lang="en-IN" sz="224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Reliability</a:t>
            </a:r>
            <a:endParaRPr lang="en" sz="224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3078543" y="4796713"/>
            <a:ext cx="2668798" cy="1019998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109720" tIns="54840" rIns="109720" bIns="54840" anchor="ctr" anchorCtr="0">
            <a:noAutofit/>
          </a:bodyPr>
          <a:lstStyle/>
          <a:p>
            <a:pPr algn="ctr">
              <a:buSzPct val="25000"/>
            </a:pPr>
            <a:r>
              <a:rPr lang="en-IN" sz="224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Deployment</a:t>
            </a:r>
            <a:endParaRPr lang="en" sz="224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3080694" y="6561987"/>
            <a:ext cx="2668800" cy="102000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lIns="109720" tIns="54840" rIns="109720" bIns="54840" anchor="ctr" anchorCtr="0">
            <a:noAutofit/>
          </a:bodyPr>
          <a:lstStyle/>
          <a:p>
            <a:pPr algn="ctr">
              <a:buSzPct val="25000"/>
            </a:pPr>
            <a:r>
              <a:rPr lang="en-IN" sz="224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Observability</a:t>
            </a:r>
            <a:endParaRPr lang="en" sz="224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Shape 455"/>
          <p:cNvSpPr txBox="1"/>
          <p:nvPr/>
        </p:nvSpPr>
        <p:spPr>
          <a:xfrm>
            <a:off x="5780920" y="4551880"/>
            <a:ext cx="8849280" cy="1772640"/>
          </a:xfrm>
          <a:prstGeom prst="rect">
            <a:avLst/>
          </a:prstGeom>
          <a:noFill/>
          <a:ln>
            <a:noFill/>
          </a:ln>
        </p:spPr>
        <p:txBody>
          <a:bodyPr lIns="109720" tIns="54840" rIns="109720" bIns="54840" anchor="t" anchorCtr="0">
            <a:noAutofit/>
          </a:bodyPr>
          <a:lstStyle/>
          <a:p>
            <a:pPr marL="284480" indent="-284480">
              <a:buClr>
                <a:schemeClr val="accent1"/>
              </a:buClr>
              <a:buSzPct val="100000"/>
              <a:buFont typeface="Merriweather Sans"/>
              <a:buChar char="&gt;"/>
            </a:pPr>
            <a:r>
              <a:rPr lang="en-IN" sz="224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Version/Request Specific Routing</a:t>
            </a:r>
            <a:endParaRPr lang="en" sz="224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4480" indent="-284480">
              <a:buClr>
                <a:schemeClr val="accent1"/>
              </a:buClr>
              <a:buSzPct val="100000"/>
              <a:buFont typeface="Merriweather Sans"/>
              <a:buChar char="&gt;"/>
            </a:pPr>
            <a:r>
              <a:rPr lang="en-IN" sz="224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A/B Rollout, Canary Releases</a:t>
            </a:r>
            <a:endParaRPr lang="en" sz="224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4480" indent="-284480">
              <a:buClr>
                <a:schemeClr val="accent1"/>
              </a:buClr>
              <a:buSzPct val="100000"/>
              <a:buFont typeface="Merriweather Sans"/>
              <a:buChar char="&gt;"/>
            </a:pPr>
            <a:r>
              <a:rPr lang="en-IN" sz="224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Dark Launches</a:t>
            </a:r>
            <a:endParaRPr lang="en" sz="224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4480" indent="-284480">
              <a:buClr>
                <a:schemeClr val="accent1"/>
              </a:buClr>
              <a:buSzPct val="100000"/>
              <a:buFont typeface="Merriweather Sans"/>
              <a:buChar char="&gt;"/>
            </a:pPr>
            <a:r>
              <a:rPr lang="en-IN" sz="224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Fault Injection</a:t>
            </a:r>
            <a:endParaRPr lang="en" sz="224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 txBox="1"/>
          <p:nvPr/>
        </p:nvSpPr>
        <p:spPr>
          <a:xfrm>
            <a:off x="5780933" y="3078326"/>
            <a:ext cx="6930720" cy="1440480"/>
          </a:xfrm>
          <a:prstGeom prst="rect">
            <a:avLst/>
          </a:prstGeom>
          <a:noFill/>
          <a:ln>
            <a:noFill/>
          </a:ln>
        </p:spPr>
        <p:txBody>
          <a:bodyPr lIns="109720" tIns="54840" rIns="109720" bIns="54840" anchor="t" anchorCtr="0">
            <a:noAutofit/>
          </a:bodyPr>
          <a:lstStyle/>
          <a:p>
            <a:pPr marL="284480" indent="-284480">
              <a:buClr>
                <a:schemeClr val="accent5"/>
              </a:buClr>
              <a:buSzPct val="100000"/>
              <a:buFont typeface="Merriweather Sans"/>
              <a:buChar char="&gt;"/>
            </a:pPr>
            <a:r>
              <a:rPr lang="en-IN" sz="224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Discovery</a:t>
            </a:r>
            <a:endParaRPr lang="en" sz="224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4480" indent="-284480">
              <a:buClr>
                <a:schemeClr val="accent5"/>
              </a:buClr>
              <a:buSzPct val="100000"/>
              <a:buFont typeface="Merriweather Sans"/>
              <a:buChar char="&gt;"/>
            </a:pPr>
            <a:r>
              <a:rPr lang="en-IN" sz="224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Timeouts/Retries</a:t>
            </a:r>
            <a:endParaRPr lang="en" sz="224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4480" indent="-284480">
              <a:buClr>
                <a:schemeClr val="accent5"/>
              </a:buClr>
              <a:buSzPct val="100000"/>
              <a:buFont typeface="Merriweather Sans"/>
              <a:buChar char="&gt;"/>
            </a:pPr>
            <a:r>
              <a:rPr lang="en-IN" sz="224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 Balancing/ Rate Limiting</a:t>
            </a:r>
            <a:endParaRPr lang="en" sz="224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4480" indent="-284480">
              <a:buClr>
                <a:schemeClr val="accent5"/>
              </a:buClr>
              <a:buSzPct val="100000"/>
              <a:buFont typeface="Merriweather Sans"/>
              <a:buChar char="&gt;"/>
            </a:pPr>
            <a:r>
              <a:rPr lang="en-IN" sz="224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Circuit Breaking</a:t>
            </a:r>
            <a:endParaRPr lang="en" sz="224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Shape 457"/>
          <p:cNvSpPr txBox="1"/>
          <p:nvPr/>
        </p:nvSpPr>
        <p:spPr>
          <a:xfrm>
            <a:off x="5780917" y="1900720"/>
            <a:ext cx="7309440" cy="1107840"/>
          </a:xfrm>
          <a:prstGeom prst="rect">
            <a:avLst/>
          </a:prstGeom>
          <a:noFill/>
          <a:ln>
            <a:noFill/>
          </a:ln>
        </p:spPr>
        <p:txBody>
          <a:bodyPr lIns="109720" tIns="54840" rIns="109720" bIns="54840" anchor="t" anchorCtr="0">
            <a:noAutofit/>
          </a:bodyPr>
          <a:lstStyle/>
          <a:p>
            <a:pPr marL="284480" indent="-284480">
              <a:buClr>
                <a:srgbClr val="6B297D"/>
              </a:buClr>
              <a:buSzPct val="100000"/>
              <a:buFont typeface="Merriweather Sans"/>
              <a:buChar char="&gt;"/>
            </a:pPr>
            <a:r>
              <a:rPr lang="en-IN" sz="224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Orchestration</a:t>
            </a:r>
            <a:endParaRPr lang="en" sz="224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4480" indent="-284480">
              <a:buClr>
                <a:srgbClr val="6B297D"/>
              </a:buClr>
              <a:buSzPct val="100000"/>
              <a:buFont typeface="Merriweather Sans"/>
              <a:buChar char="&gt;"/>
            </a:pPr>
            <a:r>
              <a:rPr lang="en-IN" sz="224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Integration with other systems</a:t>
            </a:r>
            <a:endParaRPr lang="en" sz="224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4480" indent="-284480">
              <a:buClr>
                <a:srgbClr val="6B297D"/>
              </a:buClr>
              <a:buSzPct val="100000"/>
              <a:buFont typeface="Merriweather Sans"/>
              <a:buChar char="&gt;"/>
            </a:pPr>
            <a:r>
              <a:rPr lang="en-IN" sz="224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Management</a:t>
            </a:r>
            <a:endParaRPr lang="en" sz="224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Shape 458"/>
          <p:cNvSpPr txBox="1"/>
          <p:nvPr/>
        </p:nvSpPr>
        <p:spPr>
          <a:xfrm>
            <a:off x="5780915" y="6447000"/>
            <a:ext cx="8256000" cy="144048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lIns="109720" tIns="54840" rIns="109720" bIns="54840" anchor="t" anchorCtr="0">
            <a:noAutofit/>
          </a:bodyPr>
          <a:lstStyle/>
          <a:p>
            <a:pPr marL="284480" indent="-284480">
              <a:buClr>
                <a:schemeClr val="accent1"/>
              </a:buClr>
              <a:buSzPct val="100000"/>
              <a:buFont typeface="Merriweather Sans"/>
              <a:buChar char="&gt;"/>
            </a:pPr>
            <a:r>
              <a:rPr lang="en-US" sz="224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 Checks</a:t>
            </a:r>
            <a:endParaRPr lang="en" sz="224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4480" indent="-284480">
              <a:buClr>
                <a:schemeClr val="accent1"/>
              </a:buClr>
              <a:buSzPct val="100000"/>
              <a:buFont typeface="Merriweather Sans"/>
              <a:buChar char="&gt;"/>
            </a:pPr>
            <a:r>
              <a:rPr lang="en-US" sz="224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Stats, Metrics</a:t>
            </a:r>
            <a:endParaRPr lang="en" sz="224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4480" indent="-284480">
              <a:buClr>
                <a:schemeClr val="accent1"/>
              </a:buClr>
              <a:buSzPct val="100000"/>
              <a:buFont typeface="Merriweather Sans"/>
              <a:buChar char="&gt;"/>
            </a:pPr>
            <a:r>
              <a:rPr lang="en-US" sz="224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Logging </a:t>
            </a:r>
            <a:endParaRPr lang="en" sz="224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4480" indent="-284480">
              <a:buClr>
                <a:schemeClr val="accent1"/>
              </a:buClr>
              <a:buSzPct val="100000"/>
              <a:buFont typeface="Merriweather Sans"/>
              <a:buChar char="&gt;"/>
            </a:pPr>
            <a:r>
              <a:rPr lang="en-IN" sz="224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 Tracing</a:t>
            </a:r>
          </a:p>
          <a:p>
            <a:pPr marL="284480" indent="-284480">
              <a:buClr>
                <a:schemeClr val="accent1"/>
              </a:buClr>
              <a:buSzPct val="100000"/>
              <a:buFont typeface="Merriweather Sans"/>
              <a:buChar char="&gt;"/>
            </a:pPr>
            <a:r>
              <a:rPr lang="en-IN" sz="224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Security</a:t>
            </a:r>
            <a:endParaRPr lang="en" sz="224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2770464" y="3531142"/>
            <a:ext cx="442560" cy="442560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0" tIns="54840" rIns="0" bIns="54840" anchor="ctr" anchorCtr="0">
            <a:noAutofit/>
          </a:bodyPr>
          <a:lstStyle/>
          <a:p>
            <a:pPr algn="ctr">
              <a:buSzPct val="25000"/>
            </a:pPr>
            <a:r>
              <a:rPr lang="en" sz="1760">
                <a:solidFill>
                  <a:schemeClr val="lt1"/>
                </a:solidFill>
              </a:rPr>
              <a:t>B</a:t>
            </a:r>
          </a:p>
        </p:txBody>
      </p:sp>
      <p:sp>
        <p:nvSpPr>
          <p:cNvPr id="460" name="Shape 460"/>
          <p:cNvSpPr/>
          <p:nvPr/>
        </p:nvSpPr>
        <p:spPr>
          <a:xfrm>
            <a:off x="2770464" y="5068162"/>
            <a:ext cx="442560" cy="442560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0" tIns="54840" rIns="0" bIns="54840" anchor="ctr" anchorCtr="0">
            <a:noAutofit/>
          </a:bodyPr>
          <a:lstStyle/>
          <a:p>
            <a:pPr algn="ctr">
              <a:buSzPct val="25000"/>
            </a:pPr>
            <a:r>
              <a:rPr lang="en" sz="1760">
                <a:solidFill>
                  <a:schemeClr val="lt1"/>
                </a:solidFill>
              </a:rPr>
              <a:t>C</a:t>
            </a:r>
          </a:p>
        </p:txBody>
      </p:sp>
      <p:sp>
        <p:nvSpPr>
          <p:cNvPr id="461" name="Shape 461"/>
          <p:cNvSpPr/>
          <p:nvPr/>
        </p:nvSpPr>
        <p:spPr>
          <a:xfrm>
            <a:off x="2770464" y="6843387"/>
            <a:ext cx="442560" cy="44256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0" tIns="54840" rIns="0" bIns="54840" anchor="ctr" anchorCtr="0">
            <a:noAutofit/>
          </a:bodyPr>
          <a:lstStyle/>
          <a:p>
            <a:pPr algn="ctr">
              <a:buSzPct val="25000"/>
            </a:pPr>
            <a:r>
              <a:rPr lang="en" sz="1760" dirty="0">
                <a:solidFill>
                  <a:schemeClr val="lt1"/>
                </a:solidFill>
              </a:rPr>
              <a:t>D</a:t>
            </a:r>
          </a:p>
        </p:txBody>
      </p:sp>
      <p:cxnSp>
        <p:nvCxnSpPr>
          <p:cNvPr id="462" name="Shape 462"/>
          <p:cNvCxnSpPr/>
          <p:nvPr/>
        </p:nvCxnSpPr>
        <p:spPr>
          <a:xfrm>
            <a:off x="2201832" y="4501538"/>
            <a:ext cx="10071840" cy="0"/>
          </a:xfrm>
          <a:prstGeom prst="straightConnector1">
            <a:avLst/>
          </a:prstGeom>
          <a:noFill/>
          <a:ln w="19050" cap="flat" cmpd="sng">
            <a:solidFill>
              <a:srgbClr val="A5A5A5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63" name="Shape 463"/>
          <p:cNvCxnSpPr/>
          <p:nvPr/>
        </p:nvCxnSpPr>
        <p:spPr>
          <a:xfrm>
            <a:off x="2201832" y="6296048"/>
            <a:ext cx="10071840" cy="0"/>
          </a:xfrm>
          <a:prstGeom prst="straightConnector1">
            <a:avLst/>
          </a:prstGeom>
          <a:noFill/>
          <a:ln w="19050" cap="flat" cmpd="sng">
            <a:solidFill>
              <a:srgbClr val="A5A5A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66" name="Shape 466">
            <a:hlinkClick r:id="rId3"/>
          </p:cNvPr>
          <p:cNvSpPr/>
          <p:nvPr/>
        </p:nvSpPr>
        <p:spPr>
          <a:xfrm>
            <a:off x="11121269" y="333509"/>
            <a:ext cx="1178400" cy="796320"/>
          </a:xfrm>
          <a:prstGeom prst="rect">
            <a:avLst/>
          </a:prstGeom>
          <a:noFill/>
          <a:ln>
            <a:noFill/>
          </a:ln>
        </p:spPr>
        <p:txBody>
          <a:bodyPr lIns="109720" tIns="109720" rIns="109720" bIns="109720" anchor="ctr" anchorCtr="0">
            <a:noAutofit/>
          </a:bodyPr>
          <a:lstStyle/>
          <a:p>
            <a:endParaRPr sz="22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Shape 463">
            <a:extLst>
              <a:ext uri="{FF2B5EF4-FFF2-40B4-BE49-F238E27FC236}">
                <a16:creationId xmlns:a16="http://schemas.microsoft.com/office/drawing/2014/main" id="{6DA49F97-65A6-5C49-9D4A-C88BC825F093}"/>
              </a:ext>
            </a:extLst>
          </p:cNvPr>
          <p:cNvCxnSpPr/>
          <p:nvPr/>
        </p:nvCxnSpPr>
        <p:spPr>
          <a:xfrm>
            <a:off x="2159801" y="3097399"/>
            <a:ext cx="10071840" cy="0"/>
          </a:xfrm>
          <a:prstGeom prst="straightConnector1">
            <a:avLst/>
          </a:prstGeom>
          <a:noFill/>
          <a:ln w="19050" cap="flat" cmpd="sng">
            <a:solidFill>
              <a:srgbClr val="A5A5A5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8357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" grpId="0" animBg="1"/>
      <p:bldP spid="449" grpId="0" animBg="1"/>
      <p:bldP spid="452" grpId="0" animBg="1"/>
      <p:bldP spid="453" grpId="0" animBg="1"/>
      <p:bldP spid="454" grpId="0" animBg="1"/>
      <p:bldP spid="455" grpId="0"/>
      <p:bldP spid="456" grpId="0"/>
      <p:bldP spid="457" grpId="0"/>
      <p:bldP spid="458" grpId="0" animBg="1"/>
      <p:bldP spid="459" grpId="0" animBg="1"/>
      <p:bldP spid="460" grpId="0" animBg="1"/>
      <p:bldP spid="46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587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2"/>
          <p:cNvSpPr txBox="1"/>
          <p:nvPr/>
        </p:nvSpPr>
        <p:spPr>
          <a:xfrm>
            <a:off x="3780450" y="1793587"/>
            <a:ext cx="7535250" cy="205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endParaRPr lang="en" sz="3800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lnSpc>
                <a:spcPct val="115000"/>
              </a:lnSpc>
            </a:pPr>
            <a:r>
              <a:rPr lang="en" sz="3800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“</a:t>
            </a:r>
            <a:r>
              <a:rPr lang="en-IN" sz="3200" dirty="0"/>
              <a:t>A service mesh is </a:t>
            </a:r>
            <a:r>
              <a:rPr lang="en-IN" dirty="0"/>
              <a:t> </a:t>
            </a:r>
            <a:r>
              <a:rPr lang="en-IN" sz="3200" dirty="0"/>
              <a:t>a dedicated infrastructure layer for handling service-to-service communication in a transparent and language agnostic way</a:t>
            </a:r>
            <a:r>
              <a:rPr lang="en" sz="2800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“</a:t>
            </a:r>
            <a:endParaRPr lang="en-IN" sz="2800" dirty="0"/>
          </a:p>
          <a:p>
            <a:pPr lvl="0">
              <a:lnSpc>
                <a:spcPct val="115000"/>
              </a:lnSpc>
            </a:pPr>
            <a:endParaRPr lang="en-IN" sz="2000" dirty="0">
              <a:solidFill>
                <a:schemeClr val="bg1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IN" sz="2000" dirty="0">
                <a:solidFill>
                  <a:schemeClr val="bg1"/>
                </a:solidFill>
              </a:rPr>
              <a:t>It decouples development and operations for services</a:t>
            </a:r>
          </a:p>
          <a:p>
            <a:pPr lvl="0">
              <a:lnSpc>
                <a:spcPct val="115000"/>
              </a:lnSpc>
            </a:pPr>
            <a:endParaRPr lang="en-IN" sz="4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3CE81E-D13B-7647-8C84-964F8EABB8D4}"/>
              </a:ext>
            </a:extLst>
          </p:cNvPr>
          <p:cNvSpPr/>
          <p:nvPr/>
        </p:nvSpPr>
        <p:spPr>
          <a:xfrm>
            <a:off x="3529887" y="1793587"/>
            <a:ext cx="27302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3600" b="1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Service Mesh</a:t>
            </a:r>
          </a:p>
        </p:txBody>
      </p:sp>
    </p:spTree>
    <p:extLst>
      <p:ext uri="{BB962C8B-B14F-4D97-AF65-F5344CB8AC3E}">
        <p14:creationId xmlns:p14="http://schemas.microsoft.com/office/powerpoint/2010/main" val="2336808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19;p106">
            <a:extLst>
              <a:ext uri="{FF2B5EF4-FFF2-40B4-BE49-F238E27FC236}">
                <a16:creationId xmlns:a16="http://schemas.microsoft.com/office/drawing/2014/main" id="{700EB11E-4B2B-7A43-A21A-4E4E3ACF43A8}"/>
              </a:ext>
            </a:extLst>
          </p:cNvPr>
          <p:cNvSpPr txBox="1"/>
          <p:nvPr/>
        </p:nvSpPr>
        <p:spPr>
          <a:xfrm>
            <a:off x="773044" y="295789"/>
            <a:ext cx="12548509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Service Mesh Implementations</a:t>
            </a:r>
            <a:endParaRPr sz="60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C5414-76D5-3046-B766-F019FC92C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44" y="2203449"/>
            <a:ext cx="11799956" cy="5254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C949E-14E3-854F-AECB-9D210C5BAFF1}"/>
              </a:ext>
            </a:extLst>
          </p:cNvPr>
          <p:cNvSpPr/>
          <p:nvPr/>
        </p:nvSpPr>
        <p:spPr>
          <a:xfrm>
            <a:off x="9681568" y="4830761"/>
            <a:ext cx="12055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err="1">
                <a:solidFill>
                  <a:schemeClr val="bg1"/>
                </a:solidFill>
                <a:latin typeface="Verdana" panose="020B0604030504040204" pitchFamily="34" charset="0"/>
              </a:rPr>
              <a:t>Istio</a:t>
            </a:r>
            <a:endParaRPr lang="en-IN" sz="280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A127FC-D335-F74E-962C-6ADB578B7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5092370"/>
            <a:ext cx="2565400" cy="236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87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5448"/>
            <a:ext cx="14630400" cy="723789"/>
          </a:xfrm>
        </p:spPr>
        <p:txBody>
          <a:bodyPr/>
          <a:lstStyle/>
          <a:p>
            <a:pPr lvl="0"/>
            <a:r>
              <a:rPr lang="en-IN" sz="54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Components of Service Mesh(</a:t>
            </a:r>
            <a:r>
              <a:rPr lang="en-IN" sz="5400" dirty="0" err="1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Istio</a:t>
            </a:r>
            <a:r>
              <a:rPr lang="en-IN" sz="54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 Example)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EFE585-CF07-5C4C-90DB-3AB9E5694730}"/>
              </a:ext>
            </a:extLst>
          </p:cNvPr>
          <p:cNvSpPr txBox="1"/>
          <p:nvPr/>
        </p:nvSpPr>
        <p:spPr>
          <a:xfrm>
            <a:off x="9458324" y="7943849"/>
            <a:ext cx="3571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courtesy : Sameer </a:t>
            </a:r>
            <a:r>
              <a:rPr lang="en-US" dirty="0" err="1"/>
              <a:t>Behra</a:t>
            </a:r>
            <a:r>
              <a:rPr lang="en-US" dirty="0"/>
              <a:t> </a:t>
            </a:r>
            <a:r>
              <a:rPr lang="en-US" dirty="0" err="1"/>
              <a:t>Dzone</a:t>
            </a:r>
            <a:endParaRPr lang="en-US" dirty="0"/>
          </a:p>
        </p:txBody>
      </p:sp>
      <p:sp>
        <p:nvSpPr>
          <p:cNvPr id="34" name="Pentagon 33">
            <a:extLst>
              <a:ext uri="{FF2B5EF4-FFF2-40B4-BE49-F238E27FC236}">
                <a16:creationId xmlns:a16="http://schemas.microsoft.com/office/drawing/2014/main" id="{F1BD847E-C353-DB45-B0FF-38895C7BB459}"/>
              </a:ext>
            </a:extLst>
          </p:cNvPr>
          <p:cNvSpPr/>
          <p:nvPr/>
        </p:nvSpPr>
        <p:spPr bwMode="auto">
          <a:xfrm>
            <a:off x="731522" y="2848356"/>
            <a:ext cx="2125977" cy="1380743"/>
          </a:xfrm>
          <a:prstGeom prst="homePlate">
            <a:avLst>
              <a:gd name="adj" fmla="val 35417"/>
            </a:avLst>
          </a:prstGeom>
          <a:solidFill>
            <a:srgbClr val="00B05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34272" rIns="34272" rtlCol="0" anchor="ctr"/>
          <a:lstStyle/>
          <a:p>
            <a:pPr algn="ctr" defTabSz="685424">
              <a:defRPr/>
            </a:pPr>
            <a:r>
              <a:rPr lang="en-US" sz="2400" dirty="0">
                <a:solidFill>
                  <a:sysClr val="window" lastClr="FFFFFF"/>
                </a:solidFill>
                <a:latin typeface="Calibri"/>
                <a:ea typeface="+mn-ea"/>
                <a:cs typeface="+mn-cs"/>
              </a:rPr>
              <a:t>Control Plane</a:t>
            </a:r>
          </a:p>
        </p:txBody>
      </p:sp>
      <p:sp>
        <p:nvSpPr>
          <p:cNvPr id="38" name="Pentagon 37">
            <a:extLst>
              <a:ext uri="{FF2B5EF4-FFF2-40B4-BE49-F238E27FC236}">
                <a16:creationId xmlns:a16="http://schemas.microsoft.com/office/drawing/2014/main" id="{1606A2BC-B63F-3241-A832-1926B4318348}"/>
              </a:ext>
            </a:extLst>
          </p:cNvPr>
          <p:cNvSpPr/>
          <p:nvPr/>
        </p:nvSpPr>
        <p:spPr bwMode="auto">
          <a:xfrm>
            <a:off x="731522" y="5343144"/>
            <a:ext cx="2125977" cy="1458780"/>
          </a:xfrm>
          <a:prstGeom prst="homePlate">
            <a:avLst>
              <a:gd name="adj" fmla="val 35417"/>
            </a:avLst>
          </a:prstGeom>
          <a:solidFill>
            <a:srgbClr val="0070C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34272" rIns="34272" rtlCol="0" anchor="ctr"/>
          <a:lstStyle/>
          <a:p>
            <a:pPr algn="ctr" defTabSz="685424">
              <a:defRPr/>
            </a:pPr>
            <a:r>
              <a:rPr lang="en-US" sz="2400" dirty="0">
                <a:solidFill>
                  <a:sysClr val="window" lastClr="FFFFFF"/>
                </a:solidFill>
                <a:latin typeface="Calibri"/>
                <a:ea typeface="+mn-ea"/>
                <a:cs typeface="+mn-cs"/>
              </a:rPr>
              <a:t>Data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4DCE0-5023-014D-B024-DE5950E6E991}"/>
              </a:ext>
            </a:extLst>
          </p:cNvPr>
          <p:cNvSpPr txBox="1"/>
          <p:nvPr/>
        </p:nvSpPr>
        <p:spPr>
          <a:xfrm>
            <a:off x="2905125" y="3077062"/>
            <a:ext cx="2886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1800" dirty="0"/>
              <a:t>Configure Service Proxies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1800" dirty="0"/>
              <a:t>Controls Data Plane</a:t>
            </a:r>
            <a:endParaRPr 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F1DD5A-63EF-4447-B421-A37527162E5B}"/>
              </a:ext>
            </a:extLst>
          </p:cNvPr>
          <p:cNvSpPr txBox="1"/>
          <p:nvPr/>
        </p:nvSpPr>
        <p:spPr>
          <a:xfrm>
            <a:off x="2905125" y="5314188"/>
            <a:ext cx="2933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IN" sz="1800" dirty="0"/>
              <a:t>Traffic Management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IN" sz="1800" dirty="0"/>
              <a:t>Health checking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IN" sz="1800" dirty="0"/>
              <a:t>Load balancing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IN" sz="1800" dirty="0"/>
              <a:t>Circuit breaking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IN" sz="1800" dirty="0"/>
              <a:t>Timeouts &amp; Retries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IN" sz="1800" dirty="0"/>
              <a:t>Security</a:t>
            </a:r>
            <a:endParaRPr lang="en-US"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0350BB-85D9-0C40-BBE6-567A5CAFE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451" y="2257424"/>
            <a:ext cx="8543924" cy="5686425"/>
          </a:xfrm>
          <a:prstGeom prst="rect">
            <a:avLst/>
          </a:prstGeom>
        </p:spPr>
      </p:pic>
      <p:sp>
        <p:nvSpPr>
          <p:cNvPr id="39" name="Shape 449">
            <a:extLst>
              <a:ext uri="{FF2B5EF4-FFF2-40B4-BE49-F238E27FC236}">
                <a16:creationId xmlns:a16="http://schemas.microsoft.com/office/drawing/2014/main" id="{597E98D9-7110-9B49-A200-774DD4EA47AA}"/>
              </a:ext>
            </a:extLst>
          </p:cNvPr>
          <p:cNvSpPr/>
          <p:nvPr/>
        </p:nvSpPr>
        <p:spPr>
          <a:xfrm>
            <a:off x="362604" y="3329128"/>
            <a:ext cx="442560" cy="442558"/>
          </a:xfrm>
          <a:prstGeom prst="ellipse">
            <a:avLst/>
          </a:prstGeom>
          <a:solidFill>
            <a:srgbClr val="6B297D"/>
          </a:solidFill>
          <a:ln w="2540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0" tIns="54840" rIns="0" bIns="54840" anchor="ctr" anchorCtr="0">
            <a:noAutofit/>
          </a:bodyPr>
          <a:lstStyle/>
          <a:p>
            <a:pPr algn="ctr">
              <a:buSzPct val="25000"/>
            </a:pPr>
            <a:r>
              <a:rPr lang="en" sz="1760" dirty="0">
                <a:solidFill>
                  <a:schemeClr val="lt1"/>
                </a:solidFill>
              </a:rPr>
              <a:t>A</a:t>
            </a:r>
          </a:p>
        </p:txBody>
      </p:sp>
      <p:sp>
        <p:nvSpPr>
          <p:cNvPr id="42" name="Shape 459">
            <a:extLst>
              <a:ext uri="{FF2B5EF4-FFF2-40B4-BE49-F238E27FC236}">
                <a16:creationId xmlns:a16="http://schemas.microsoft.com/office/drawing/2014/main" id="{225B4CA1-5AAE-6140-BFBA-D09B13D7A81A}"/>
              </a:ext>
            </a:extLst>
          </p:cNvPr>
          <p:cNvSpPr/>
          <p:nvPr/>
        </p:nvSpPr>
        <p:spPr>
          <a:xfrm>
            <a:off x="436901" y="5841124"/>
            <a:ext cx="442560" cy="442560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0" tIns="54840" rIns="0" bIns="54840" anchor="ctr" anchorCtr="0">
            <a:noAutofit/>
          </a:bodyPr>
          <a:lstStyle/>
          <a:p>
            <a:pPr algn="ctr">
              <a:buSzPct val="25000"/>
            </a:pPr>
            <a:r>
              <a:rPr lang="en" sz="1760" dirty="0">
                <a:solidFill>
                  <a:schemeClr val="lt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1768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 animBg="1"/>
      <p:bldP spid="12" grpId="0"/>
      <p:bldP spid="14" grpId="0"/>
      <p:bldP spid="39" grpId="0" animBg="1"/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19;p106">
            <a:extLst>
              <a:ext uri="{FF2B5EF4-FFF2-40B4-BE49-F238E27FC236}">
                <a16:creationId xmlns:a16="http://schemas.microsoft.com/office/drawing/2014/main" id="{DAD7BA5F-8475-E542-9330-7A26725D80DB}"/>
              </a:ext>
            </a:extLst>
          </p:cNvPr>
          <p:cNvSpPr txBox="1"/>
          <p:nvPr/>
        </p:nvSpPr>
        <p:spPr>
          <a:xfrm>
            <a:off x="1114434" y="591016"/>
            <a:ext cx="10772765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Service Mesh Features</a:t>
            </a:r>
            <a:endParaRPr sz="60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Shape 448">
            <a:extLst>
              <a:ext uri="{FF2B5EF4-FFF2-40B4-BE49-F238E27FC236}">
                <a16:creationId xmlns:a16="http://schemas.microsoft.com/office/drawing/2014/main" id="{65F83DD6-2DD4-CF48-8A79-E4B853DD4368}"/>
              </a:ext>
            </a:extLst>
          </p:cNvPr>
          <p:cNvSpPr/>
          <p:nvPr/>
        </p:nvSpPr>
        <p:spPr>
          <a:xfrm>
            <a:off x="1797531" y="1960028"/>
            <a:ext cx="2668800" cy="1401400"/>
          </a:xfrm>
          <a:prstGeom prst="homePlate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txBody>
          <a:bodyPr lIns="109720" tIns="54840" rIns="109720" bIns="54840" anchor="ctr" anchorCtr="0">
            <a:noAutofit/>
          </a:bodyPr>
          <a:lstStyle/>
          <a:p>
            <a:pPr algn="ctr">
              <a:buSzPct val="25000"/>
            </a:pPr>
            <a:r>
              <a:rPr lang="en-IN" sz="224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Resilience</a:t>
            </a:r>
            <a:endParaRPr lang="en" sz="224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452">
            <a:extLst>
              <a:ext uri="{FF2B5EF4-FFF2-40B4-BE49-F238E27FC236}">
                <a16:creationId xmlns:a16="http://schemas.microsoft.com/office/drawing/2014/main" id="{7D8FEBA1-F772-FF4D-8A32-B88DCF890D18}"/>
              </a:ext>
            </a:extLst>
          </p:cNvPr>
          <p:cNvSpPr/>
          <p:nvPr/>
        </p:nvSpPr>
        <p:spPr>
          <a:xfrm>
            <a:off x="1819090" y="3713469"/>
            <a:ext cx="2668800" cy="1287156"/>
          </a:xfrm>
          <a:prstGeom prst="homePlate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lIns="109720" tIns="54840" rIns="109720" bIns="54840" anchor="ctr" anchorCtr="0">
            <a:noAutofit/>
          </a:bodyPr>
          <a:lstStyle/>
          <a:p>
            <a:pPr algn="ctr">
              <a:buSzPct val="25000"/>
            </a:pPr>
            <a:r>
              <a:rPr lang="en-IN" sz="224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Traffic Management</a:t>
            </a:r>
            <a:endParaRPr lang="en" sz="224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453">
            <a:extLst>
              <a:ext uri="{FF2B5EF4-FFF2-40B4-BE49-F238E27FC236}">
                <a16:creationId xmlns:a16="http://schemas.microsoft.com/office/drawing/2014/main" id="{ABFEB2FD-AD8E-FB4F-B4C4-1EF4AABE77B0}"/>
              </a:ext>
            </a:extLst>
          </p:cNvPr>
          <p:cNvSpPr/>
          <p:nvPr/>
        </p:nvSpPr>
        <p:spPr>
          <a:xfrm>
            <a:off x="1816940" y="5338731"/>
            <a:ext cx="2668798" cy="1261857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txBody>
          <a:bodyPr lIns="109720" tIns="54840" rIns="109720" bIns="54840" anchor="ctr" anchorCtr="0">
            <a:noAutofit/>
          </a:bodyPr>
          <a:lstStyle/>
          <a:p>
            <a:pPr algn="ctr">
              <a:buSzPct val="25000"/>
            </a:pPr>
            <a:r>
              <a:rPr lang="en-IN" sz="224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Observability</a:t>
            </a:r>
            <a:endParaRPr lang="en" sz="224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454">
            <a:extLst>
              <a:ext uri="{FF2B5EF4-FFF2-40B4-BE49-F238E27FC236}">
                <a16:creationId xmlns:a16="http://schemas.microsoft.com/office/drawing/2014/main" id="{96C58F61-68CB-C642-B1B7-B8F012E51D66}"/>
              </a:ext>
            </a:extLst>
          </p:cNvPr>
          <p:cNvSpPr/>
          <p:nvPr/>
        </p:nvSpPr>
        <p:spPr>
          <a:xfrm>
            <a:off x="1816940" y="6860946"/>
            <a:ext cx="2668800" cy="1164912"/>
          </a:xfrm>
          <a:prstGeom prst="homePlate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lIns="109720" tIns="54840" rIns="109720" bIns="54840" anchor="ctr" anchorCtr="0">
            <a:noAutofit/>
          </a:bodyPr>
          <a:lstStyle/>
          <a:p>
            <a:pPr algn="ctr">
              <a:buSzPct val="25000"/>
            </a:pPr>
            <a:r>
              <a:rPr lang="en-IN" sz="224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lang="en" sz="224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456">
            <a:extLst>
              <a:ext uri="{FF2B5EF4-FFF2-40B4-BE49-F238E27FC236}">
                <a16:creationId xmlns:a16="http://schemas.microsoft.com/office/drawing/2014/main" id="{F482E270-9CBB-1947-8116-609214F70C33}"/>
              </a:ext>
            </a:extLst>
          </p:cNvPr>
          <p:cNvSpPr txBox="1"/>
          <p:nvPr/>
        </p:nvSpPr>
        <p:spPr>
          <a:xfrm>
            <a:off x="4956478" y="2021834"/>
            <a:ext cx="6930720" cy="1440480"/>
          </a:xfrm>
          <a:prstGeom prst="rect">
            <a:avLst/>
          </a:prstGeom>
          <a:noFill/>
          <a:ln>
            <a:noFill/>
          </a:ln>
        </p:spPr>
        <p:txBody>
          <a:bodyPr lIns="109720" tIns="54840" rIns="109720" bIns="54840" anchor="t" anchorCtr="0">
            <a:noAutofit/>
          </a:bodyPr>
          <a:lstStyle/>
          <a:p>
            <a:pPr marL="284480" indent="-284480">
              <a:buClr>
                <a:schemeClr val="accent5"/>
              </a:buClr>
              <a:buSzPct val="100000"/>
              <a:buFont typeface="Merriweather Sans"/>
              <a:buChar char="&gt;"/>
            </a:pPr>
            <a:r>
              <a:rPr lang="en-IN" sz="224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Discovery</a:t>
            </a:r>
            <a:endParaRPr lang="en" sz="224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4480" indent="-284480">
              <a:buClr>
                <a:schemeClr val="accent5"/>
              </a:buClr>
              <a:buSzPct val="100000"/>
              <a:buFont typeface="Merriweather Sans"/>
              <a:buChar char="&gt;"/>
            </a:pPr>
            <a:r>
              <a:rPr lang="en-IN" sz="224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Timeouts/Retries</a:t>
            </a:r>
            <a:endParaRPr lang="en" sz="224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4480" indent="-284480">
              <a:buClr>
                <a:schemeClr val="accent5"/>
              </a:buClr>
              <a:buSzPct val="100000"/>
              <a:buFont typeface="Merriweather Sans"/>
              <a:buChar char="&gt;"/>
            </a:pPr>
            <a:r>
              <a:rPr lang="en-IN" sz="224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Circuit Breaking</a:t>
            </a:r>
            <a:endParaRPr lang="en" sz="224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456">
            <a:extLst>
              <a:ext uri="{FF2B5EF4-FFF2-40B4-BE49-F238E27FC236}">
                <a16:creationId xmlns:a16="http://schemas.microsoft.com/office/drawing/2014/main" id="{C09FE76B-8714-224F-B6AD-BF09BF65389C}"/>
              </a:ext>
            </a:extLst>
          </p:cNvPr>
          <p:cNvSpPr txBox="1"/>
          <p:nvPr/>
        </p:nvSpPr>
        <p:spPr>
          <a:xfrm>
            <a:off x="4892250" y="3386003"/>
            <a:ext cx="6930720" cy="1440480"/>
          </a:xfrm>
          <a:prstGeom prst="rect">
            <a:avLst/>
          </a:prstGeom>
          <a:noFill/>
          <a:ln>
            <a:noFill/>
          </a:ln>
        </p:spPr>
        <p:txBody>
          <a:bodyPr lIns="109720" tIns="54840" rIns="109720" bIns="5484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4480" indent="-284480">
              <a:buClr>
                <a:schemeClr val="accent5"/>
              </a:buClr>
              <a:buSzPct val="100000"/>
              <a:buFont typeface="Merriweather Sans"/>
              <a:buChar char="&gt;"/>
              <a:defRPr sz="2240">
                <a:solidFill>
                  <a:schemeClr val="dk1"/>
                </a:solidFill>
                <a:latin typeface="Calibri"/>
                <a:cs typeface="Calibri"/>
              </a:defRPr>
            </a:lvl1pPr>
          </a:lstStyle>
          <a:p>
            <a:r>
              <a:rPr lang="en-US" dirty="0">
                <a:sym typeface="Calibri"/>
              </a:rPr>
              <a:t>Inter-service Communication</a:t>
            </a:r>
            <a:endParaRPr lang="en" dirty="0">
              <a:sym typeface="Calibri"/>
            </a:endParaRPr>
          </a:p>
          <a:p>
            <a:r>
              <a:rPr lang="en-IN" dirty="0">
                <a:sym typeface="Calibri"/>
              </a:rPr>
              <a:t>Load Balancing/ Rate Limiting</a:t>
            </a:r>
            <a:endParaRPr lang="en" dirty="0">
              <a:sym typeface="Calibri"/>
            </a:endParaRPr>
          </a:p>
          <a:p>
            <a:r>
              <a:rPr lang="en-US" dirty="0">
                <a:sym typeface="Calibri"/>
              </a:rPr>
              <a:t>Routing</a:t>
            </a:r>
          </a:p>
          <a:p>
            <a:r>
              <a:rPr lang="en-IN" dirty="0"/>
              <a:t>Fault injection</a:t>
            </a:r>
            <a:endParaRPr lang="en" dirty="0">
              <a:sym typeface="Calibri"/>
            </a:endParaRPr>
          </a:p>
          <a:p>
            <a:r>
              <a:rPr lang="en-IN" dirty="0"/>
              <a:t>CI/CD release patterns</a:t>
            </a:r>
            <a:endParaRPr lang="en" dirty="0">
              <a:sym typeface="Calibri"/>
            </a:endParaRPr>
          </a:p>
        </p:txBody>
      </p:sp>
      <p:sp>
        <p:nvSpPr>
          <p:cNvPr id="10" name="Shape 449">
            <a:extLst>
              <a:ext uri="{FF2B5EF4-FFF2-40B4-BE49-F238E27FC236}">
                <a16:creationId xmlns:a16="http://schemas.microsoft.com/office/drawing/2014/main" id="{63C34425-311C-6447-9EB4-72FE0EAE3812}"/>
              </a:ext>
            </a:extLst>
          </p:cNvPr>
          <p:cNvSpPr/>
          <p:nvPr/>
        </p:nvSpPr>
        <p:spPr>
          <a:xfrm>
            <a:off x="1474591" y="2486097"/>
            <a:ext cx="442560" cy="442558"/>
          </a:xfrm>
          <a:prstGeom prst="ellipse">
            <a:avLst/>
          </a:prstGeom>
          <a:solidFill>
            <a:srgbClr val="6B297D"/>
          </a:solidFill>
          <a:ln w="2540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0" tIns="54840" rIns="0" bIns="54840" anchor="ctr" anchorCtr="0">
            <a:noAutofit/>
          </a:bodyPr>
          <a:lstStyle/>
          <a:p>
            <a:pPr algn="ctr">
              <a:buSzPct val="25000"/>
            </a:pPr>
            <a:r>
              <a:rPr lang="en" sz="1760" dirty="0">
                <a:solidFill>
                  <a:schemeClr val="lt1"/>
                </a:solidFill>
              </a:rPr>
              <a:t>A</a:t>
            </a:r>
          </a:p>
        </p:txBody>
      </p:sp>
      <p:sp>
        <p:nvSpPr>
          <p:cNvPr id="11" name="Shape 459">
            <a:extLst>
              <a:ext uri="{FF2B5EF4-FFF2-40B4-BE49-F238E27FC236}">
                <a16:creationId xmlns:a16="http://schemas.microsoft.com/office/drawing/2014/main" id="{A52C8EDE-1711-1240-A02C-CFD8FBBEFD37}"/>
              </a:ext>
            </a:extLst>
          </p:cNvPr>
          <p:cNvSpPr/>
          <p:nvPr/>
        </p:nvSpPr>
        <p:spPr>
          <a:xfrm>
            <a:off x="1474591" y="3957929"/>
            <a:ext cx="442560" cy="442560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0" tIns="54840" rIns="0" bIns="54840" anchor="ctr" anchorCtr="0">
            <a:noAutofit/>
          </a:bodyPr>
          <a:lstStyle/>
          <a:p>
            <a:pPr algn="ctr">
              <a:buSzPct val="25000"/>
            </a:pPr>
            <a:r>
              <a:rPr lang="en" sz="1760" dirty="0">
                <a:solidFill>
                  <a:schemeClr val="lt1"/>
                </a:solidFill>
              </a:rPr>
              <a:t>B</a:t>
            </a:r>
          </a:p>
        </p:txBody>
      </p:sp>
      <p:sp>
        <p:nvSpPr>
          <p:cNvPr id="12" name="Shape 460">
            <a:extLst>
              <a:ext uri="{FF2B5EF4-FFF2-40B4-BE49-F238E27FC236}">
                <a16:creationId xmlns:a16="http://schemas.microsoft.com/office/drawing/2014/main" id="{6C4F7A0E-8D6F-DC47-95CB-E86F0B0B4DDF}"/>
              </a:ext>
            </a:extLst>
          </p:cNvPr>
          <p:cNvSpPr/>
          <p:nvPr/>
        </p:nvSpPr>
        <p:spPr>
          <a:xfrm>
            <a:off x="1474591" y="5731600"/>
            <a:ext cx="442560" cy="44256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0" tIns="54840" rIns="0" bIns="54840" anchor="ctr" anchorCtr="0">
            <a:noAutofit/>
          </a:bodyPr>
          <a:lstStyle/>
          <a:p>
            <a:pPr algn="ctr">
              <a:buSzPct val="25000"/>
            </a:pPr>
            <a:r>
              <a:rPr lang="en" sz="1760">
                <a:solidFill>
                  <a:schemeClr val="lt1"/>
                </a:solidFill>
              </a:rPr>
              <a:t>C</a:t>
            </a:r>
          </a:p>
        </p:txBody>
      </p:sp>
      <p:sp>
        <p:nvSpPr>
          <p:cNvPr id="13" name="Shape 461">
            <a:extLst>
              <a:ext uri="{FF2B5EF4-FFF2-40B4-BE49-F238E27FC236}">
                <a16:creationId xmlns:a16="http://schemas.microsoft.com/office/drawing/2014/main" id="{46C1E0D9-61F9-864B-A13A-FA831DE7E158}"/>
              </a:ext>
            </a:extLst>
          </p:cNvPr>
          <p:cNvSpPr/>
          <p:nvPr/>
        </p:nvSpPr>
        <p:spPr>
          <a:xfrm>
            <a:off x="1474591" y="7270174"/>
            <a:ext cx="442560" cy="442560"/>
          </a:xfrm>
          <a:prstGeom prst="ellipse">
            <a:avLst/>
          </a:prstGeom>
          <a:solidFill>
            <a:srgbClr val="C00000"/>
          </a:solidFill>
          <a:ln w="2540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0" tIns="54840" rIns="0" bIns="54840" anchor="ctr" anchorCtr="0">
            <a:noAutofit/>
          </a:bodyPr>
          <a:lstStyle/>
          <a:p>
            <a:pPr algn="ctr">
              <a:buSzPct val="25000"/>
            </a:pPr>
            <a:r>
              <a:rPr lang="en" sz="1760" dirty="0">
                <a:solidFill>
                  <a:schemeClr val="lt1"/>
                </a:solidFill>
              </a:rPr>
              <a:t>D</a:t>
            </a:r>
          </a:p>
        </p:txBody>
      </p:sp>
      <p:cxnSp>
        <p:nvCxnSpPr>
          <p:cNvPr id="18" name="Shape 463">
            <a:extLst>
              <a:ext uri="{FF2B5EF4-FFF2-40B4-BE49-F238E27FC236}">
                <a16:creationId xmlns:a16="http://schemas.microsoft.com/office/drawing/2014/main" id="{6E448EA4-D789-DB4B-A46E-EE432F1BABA3}"/>
              </a:ext>
            </a:extLst>
          </p:cNvPr>
          <p:cNvCxnSpPr/>
          <p:nvPr/>
        </p:nvCxnSpPr>
        <p:spPr>
          <a:xfrm>
            <a:off x="1107705" y="3443153"/>
            <a:ext cx="10071840" cy="0"/>
          </a:xfrm>
          <a:prstGeom prst="straightConnector1">
            <a:avLst/>
          </a:prstGeom>
          <a:noFill/>
          <a:ln w="19050" cap="flat" cmpd="sng">
            <a:solidFill>
              <a:srgbClr val="A5A5A5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9" name="Shape 463">
            <a:extLst>
              <a:ext uri="{FF2B5EF4-FFF2-40B4-BE49-F238E27FC236}">
                <a16:creationId xmlns:a16="http://schemas.microsoft.com/office/drawing/2014/main" id="{6A315CD3-34CA-1A4D-8835-8418E78094BA}"/>
              </a:ext>
            </a:extLst>
          </p:cNvPr>
          <p:cNvCxnSpPr/>
          <p:nvPr/>
        </p:nvCxnSpPr>
        <p:spPr>
          <a:xfrm>
            <a:off x="1045376" y="6664638"/>
            <a:ext cx="10071840" cy="0"/>
          </a:xfrm>
          <a:prstGeom prst="straightConnector1">
            <a:avLst/>
          </a:prstGeom>
          <a:noFill/>
          <a:ln w="19050" cap="flat" cmpd="sng">
            <a:solidFill>
              <a:srgbClr val="A5A5A5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0" name="Shape 463">
            <a:extLst>
              <a:ext uri="{FF2B5EF4-FFF2-40B4-BE49-F238E27FC236}">
                <a16:creationId xmlns:a16="http://schemas.microsoft.com/office/drawing/2014/main" id="{A159D846-9657-3346-B065-D73A9E82FFFD}"/>
              </a:ext>
            </a:extLst>
          </p:cNvPr>
          <p:cNvCxnSpPr/>
          <p:nvPr/>
        </p:nvCxnSpPr>
        <p:spPr>
          <a:xfrm>
            <a:off x="1145626" y="5200650"/>
            <a:ext cx="10071840" cy="0"/>
          </a:xfrm>
          <a:prstGeom prst="straightConnector1">
            <a:avLst/>
          </a:prstGeom>
          <a:noFill/>
          <a:ln w="19050" cap="flat" cmpd="sng">
            <a:solidFill>
              <a:srgbClr val="A5A5A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" name="Shape 456">
            <a:extLst>
              <a:ext uri="{FF2B5EF4-FFF2-40B4-BE49-F238E27FC236}">
                <a16:creationId xmlns:a16="http://schemas.microsoft.com/office/drawing/2014/main" id="{22FD8D46-B0DC-E945-ACFA-C0B4C7CCB1AC}"/>
              </a:ext>
            </a:extLst>
          </p:cNvPr>
          <p:cNvSpPr txBox="1"/>
          <p:nvPr/>
        </p:nvSpPr>
        <p:spPr>
          <a:xfrm>
            <a:off x="4956478" y="5376779"/>
            <a:ext cx="6930720" cy="1440480"/>
          </a:xfrm>
          <a:prstGeom prst="rect">
            <a:avLst/>
          </a:prstGeom>
          <a:noFill/>
          <a:ln>
            <a:noFill/>
          </a:ln>
        </p:spPr>
        <p:txBody>
          <a:bodyPr lIns="109720" tIns="54840" rIns="109720" bIns="54840" anchor="t" anchorCtr="0">
            <a:noAutofit/>
          </a:bodyPr>
          <a:lstStyle/>
          <a:p>
            <a:pPr marL="284480" indent="-284480">
              <a:buClr>
                <a:schemeClr val="accent5"/>
              </a:buClr>
              <a:buSzPct val="100000"/>
              <a:buFont typeface="Merriweather Sans"/>
              <a:buChar char="&gt;"/>
            </a:pPr>
            <a:r>
              <a:rPr lang="en-US" sz="224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Automatic Tracing</a:t>
            </a:r>
            <a:endParaRPr lang="en" sz="224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284480" indent="-284480">
              <a:buClr>
                <a:schemeClr val="accent5"/>
              </a:buClr>
              <a:buSzPct val="100000"/>
              <a:buFont typeface="Merriweather Sans"/>
              <a:buChar char="&gt;"/>
            </a:pPr>
            <a:r>
              <a:rPr lang="en-IN" sz="2240" dirty="0">
                <a:solidFill>
                  <a:schemeClr val="dk1"/>
                </a:solidFill>
                <a:latin typeface="Calibri"/>
                <a:cs typeface="Calibri"/>
              </a:rPr>
              <a:t>Metrics &amp; Monitoring</a:t>
            </a:r>
          </a:p>
          <a:p>
            <a:pPr marL="284480" indent="-284480">
              <a:buClr>
                <a:schemeClr val="accent5"/>
              </a:buClr>
              <a:buSzPct val="100000"/>
              <a:buFont typeface="Merriweather Sans"/>
              <a:buChar char="&gt;"/>
            </a:pPr>
            <a:r>
              <a:rPr lang="en-US" sz="224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Logging</a:t>
            </a:r>
            <a:endParaRPr lang="en" sz="224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3" name="Shape 456">
            <a:extLst>
              <a:ext uri="{FF2B5EF4-FFF2-40B4-BE49-F238E27FC236}">
                <a16:creationId xmlns:a16="http://schemas.microsoft.com/office/drawing/2014/main" id="{0090953D-09D0-0041-B1F7-3636CD4D0430}"/>
              </a:ext>
            </a:extLst>
          </p:cNvPr>
          <p:cNvSpPr txBox="1"/>
          <p:nvPr/>
        </p:nvSpPr>
        <p:spPr>
          <a:xfrm>
            <a:off x="4956478" y="6817259"/>
            <a:ext cx="6802263" cy="1252286"/>
          </a:xfrm>
          <a:prstGeom prst="rect">
            <a:avLst/>
          </a:prstGeom>
          <a:noFill/>
          <a:ln>
            <a:noFill/>
          </a:ln>
        </p:spPr>
        <p:txBody>
          <a:bodyPr lIns="109720" tIns="54840" rIns="109720" bIns="54840" anchor="t" anchorCtr="0">
            <a:noAutofit/>
          </a:bodyPr>
          <a:lstStyle/>
          <a:p>
            <a:pPr marL="284480" indent="-284480">
              <a:buClr>
                <a:schemeClr val="accent5"/>
              </a:buClr>
              <a:buSzPct val="100000"/>
              <a:buFont typeface="Merriweather Sans"/>
              <a:buChar char="&gt;"/>
            </a:pPr>
            <a:r>
              <a:rPr lang="en-IN" sz="2240" dirty="0">
                <a:solidFill>
                  <a:schemeClr val="dk1"/>
                </a:solidFill>
                <a:latin typeface="Calibri"/>
                <a:cs typeface="Calibri"/>
              </a:rPr>
              <a:t>Authentication &amp; </a:t>
            </a:r>
            <a:r>
              <a:rPr lang="en-US" sz="224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Authorization</a:t>
            </a:r>
          </a:p>
          <a:p>
            <a:pPr marL="284480" indent="-284480">
              <a:buClr>
                <a:schemeClr val="accent5"/>
              </a:buClr>
              <a:buSzPct val="100000"/>
              <a:buFont typeface="Merriweather Sans"/>
              <a:buChar char="&gt;"/>
            </a:pPr>
            <a:r>
              <a:rPr lang="en-IN" sz="2250" dirty="0">
                <a:latin typeface="Calibri" panose="020F0502020204030204" pitchFamily="34" charset="0"/>
                <a:cs typeface="Calibri" panose="020F0502020204030204" pitchFamily="34" charset="0"/>
              </a:rPr>
              <a:t>Policies - Service Access Control Lists - ACL</a:t>
            </a:r>
            <a:endParaRPr lang="en" sz="225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284480" indent="-284480">
              <a:buClr>
                <a:schemeClr val="accent5"/>
              </a:buClr>
              <a:buSzPct val="100000"/>
              <a:buFont typeface="Merriweather Sans"/>
              <a:buChar char="&gt;"/>
            </a:pPr>
            <a:r>
              <a:rPr lang="en-IN" sz="2240" dirty="0">
                <a:solidFill>
                  <a:schemeClr val="dk1"/>
                </a:solidFill>
                <a:latin typeface="Calibri"/>
                <a:cs typeface="Calibri"/>
              </a:rPr>
              <a:t>Secure transport with </a:t>
            </a:r>
            <a:r>
              <a:rPr lang="en-IN" sz="2240" dirty="0" err="1">
                <a:solidFill>
                  <a:schemeClr val="dk1"/>
                </a:solidFill>
                <a:latin typeface="Calibri"/>
                <a:cs typeface="Calibri"/>
              </a:rPr>
              <a:t>mTLS</a:t>
            </a:r>
            <a:endParaRPr lang="en-IN" sz="2240" dirty="0">
              <a:solidFill>
                <a:schemeClr val="dk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791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CDBE0E0-26DB-D746-80B1-B366C13B1EF2}"/>
              </a:ext>
            </a:extLst>
          </p:cNvPr>
          <p:cNvSpPr/>
          <p:nvPr/>
        </p:nvSpPr>
        <p:spPr>
          <a:xfrm>
            <a:off x="8286750" y="2912315"/>
            <a:ext cx="4600575" cy="4688635"/>
          </a:xfrm>
          <a:prstGeom prst="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2724B6-DA2D-BB41-959E-E668186BAE36}"/>
              </a:ext>
            </a:extLst>
          </p:cNvPr>
          <p:cNvSpPr/>
          <p:nvPr/>
        </p:nvSpPr>
        <p:spPr>
          <a:xfrm>
            <a:off x="1359747" y="2912315"/>
            <a:ext cx="4498128" cy="46886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813AAB-3510-404A-9D09-04E252747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972" y="138204"/>
            <a:ext cx="13417306" cy="1431084"/>
          </a:xfrm>
        </p:spPr>
        <p:txBody>
          <a:bodyPr/>
          <a:lstStyle/>
          <a:p>
            <a:r>
              <a:rPr lang="en-US" sz="6000" dirty="0">
                <a:solidFill>
                  <a:srgbClr val="3C4043"/>
                </a:solidFill>
                <a:latin typeface="Google Sans"/>
                <a:sym typeface="Arial"/>
              </a:rPr>
              <a:t>Microservices without Service Mesh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8458145-160C-8448-A380-127B4F6DD28A}"/>
              </a:ext>
            </a:extLst>
          </p:cNvPr>
          <p:cNvSpPr txBox="1">
            <a:spLocks/>
          </p:cNvSpPr>
          <p:nvPr/>
        </p:nvSpPr>
        <p:spPr>
          <a:xfrm>
            <a:off x="9080745" y="595405"/>
            <a:ext cx="4359030" cy="231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4500"/>
              <a:buFont typeface="Source Sans Pro Light"/>
              <a:buNone/>
              <a:defRPr sz="4500" b="0" i="0" u="none" strike="noStrike" cap="none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0429DD-50D3-2849-BAA2-2BF4ECF926E5}"/>
              </a:ext>
            </a:extLst>
          </p:cNvPr>
          <p:cNvGrpSpPr/>
          <p:nvPr/>
        </p:nvGrpSpPr>
        <p:grpSpPr>
          <a:xfrm>
            <a:off x="1731074" y="3286124"/>
            <a:ext cx="3701805" cy="3857625"/>
            <a:chOff x="498719" y="3286124"/>
            <a:chExt cx="3701805" cy="38576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D3B695-4622-7D41-B224-008C3501E24D}"/>
                </a:ext>
              </a:extLst>
            </p:cNvPr>
            <p:cNvSpPr/>
            <p:nvPr/>
          </p:nvSpPr>
          <p:spPr>
            <a:xfrm>
              <a:off x="498719" y="3286124"/>
              <a:ext cx="3701805" cy="385762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sz="3600" dirty="0"/>
            </a:p>
            <a:p>
              <a:pPr algn="ctr"/>
              <a:r>
                <a:rPr lang="en-US" sz="3600" dirty="0"/>
                <a:t>Service A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D22F44E-8DA6-7E41-A982-1A975C7F216B}"/>
                </a:ext>
              </a:extLst>
            </p:cNvPr>
            <p:cNvSpPr/>
            <p:nvPr/>
          </p:nvSpPr>
          <p:spPr>
            <a:xfrm>
              <a:off x="800100" y="3914775"/>
              <a:ext cx="2828925" cy="62865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Business Logic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5F798F2-C883-7E4C-82E3-550B255E98EC}"/>
                </a:ext>
              </a:extLst>
            </p:cNvPr>
            <p:cNvSpPr/>
            <p:nvPr/>
          </p:nvSpPr>
          <p:spPr>
            <a:xfrm>
              <a:off x="800099" y="4800600"/>
              <a:ext cx="2828925" cy="62865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Network Functions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44F3B6B-459F-E644-B270-C2B5BC5B0C58}"/>
                </a:ext>
              </a:extLst>
            </p:cNvPr>
            <p:cNvSpPr/>
            <p:nvPr/>
          </p:nvSpPr>
          <p:spPr>
            <a:xfrm>
              <a:off x="800099" y="5686425"/>
              <a:ext cx="2828925" cy="62865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Operational Components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C0D048-1E53-0E48-BF2C-DC908BDCC6E6}"/>
              </a:ext>
            </a:extLst>
          </p:cNvPr>
          <p:cNvGrpSpPr/>
          <p:nvPr/>
        </p:nvGrpSpPr>
        <p:grpSpPr>
          <a:xfrm>
            <a:off x="8814045" y="3286124"/>
            <a:ext cx="3701805" cy="3857625"/>
            <a:chOff x="4501904" y="3286124"/>
            <a:chExt cx="3701805" cy="38576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8E18B2-541E-0544-A6E0-5AA10FFEBA41}"/>
                </a:ext>
              </a:extLst>
            </p:cNvPr>
            <p:cNvSpPr/>
            <p:nvPr/>
          </p:nvSpPr>
          <p:spPr>
            <a:xfrm>
              <a:off x="4501904" y="3286124"/>
              <a:ext cx="3701805" cy="38576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sz="3600" dirty="0"/>
            </a:p>
            <a:p>
              <a:pPr algn="ctr"/>
              <a:r>
                <a:rPr lang="en-US" sz="3600" dirty="0"/>
                <a:t>Service B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D52CE06-4D04-C043-BC2D-7B07CB6BB7F2}"/>
                </a:ext>
              </a:extLst>
            </p:cNvPr>
            <p:cNvSpPr/>
            <p:nvPr/>
          </p:nvSpPr>
          <p:spPr>
            <a:xfrm>
              <a:off x="4803285" y="3914775"/>
              <a:ext cx="2828925" cy="628650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Business Logic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DBA5161-6D16-E845-98F1-8F2A2532D195}"/>
                </a:ext>
              </a:extLst>
            </p:cNvPr>
            <p:cNvSpPr/>
            <p:nvPr/>
          </p:nvSpPr>
          <p:spPr>
            <a:xfrm>
              <a:off x="4803284" y="4800600"/>
              <a:ext cx="2828925" cy="628650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Network Functions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6BBA2126-12AE-EA47-9AF0-07B2B3E952B0}"/>
                </a:ext>
              </a:extLst>
            </p:cNvPr>
            <p:cNvSpPr/>
            <p:nvPr/>
          </p:nvSpPr>
          <p:spPr>
            <a:xfrm>
              <a:off x="4803284" y="5686425"/>
              <a:ext cx="2828925" cy="628650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Operational Components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8018FB-9FCA-6847-A419-A79E0237482D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5432879" y="5214937"/>
            <a:ext cx="3381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0A2F7F2-C72A-FA4D-918E-40E89644DC1C}"/>
              </a:ext>
            </a:extLst>
          </p:cNvPr>
          <p:cNvSpPr/>
          <p:nvPr/>
        </p:nvSpPr>
        <p:spPr>
          <a:xfrm rot="16200000">
            <a:off x="10047098" y="4473609"/>
            <a:ext cx="66768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 Develop &amp;  Manage Everything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6E94AB-0D16-FE48-A67E-CC59E2EE0C67}"/>
              </a:ext>
            </a:extLst>
          </p:cNvPr>
          <p:cNvSpPr/>
          <p:nvPr/>
        </p:nvSpPr>
        <p:spPr>
          <a:xfrm rot="16200000">
            <a:off x="-2214148" y="4655706"/>
            <a:ext cx="656301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 Develop &amp; Manage Everything</a:t>
            </a:r>
          </a:p>
        </p:txBody>
      </p:sp>
    </p:spTree>
    <p:extLst>
      <p:ext uri="{BB962C8B-B14F-4D97-AF65-F5344CB8AC3E}">
        <p14:creationId xmlns:p14="http://schemas.microsoft.com/office/powerpoint/2010/main" val="213592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3E036F3-8B0E-0943-8AD9-CEF76737C80A}"/>
              </a:ext>
            </a:extLst>
          </p:cNvPr>
          <p:cNvSpPr/>
          <p:nvPr/>
        </p:nvSpPr>
        <p:spPr>
          <a:xfrm>
            <a:off x="8215296" y="4457702"/>
            <a:ext cx="4986354" cy="3257548"/>
          </a:xfrm>
          <a:prstGeom prst="rect">
            <a:avLst/>
          </a:prstGeom>
          <a:solidFill>
            <a:schemeClr val="bg1"/>
          </a:solidFill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1A4AB0-BCBA-934C-A0D8-75D94469B0B3}"/>
              </a:ext>
            </a:extLst>
          </p:cNvPr>
          <p:cNvSpPr/>
          <p:nvPr/>
        </p:nvSpPr>
        <p:spPr>
          <a:xfrm>
            <a:off x="1071562" y="4457702"/>
            <a:ext cx="5000609" cy="3257548"/>
          </a:xfrm>
          <a:prstGeom prst="rect">
            <a:avLst/>
          </a:prstGeom>
          <a:solidFill>
            <a:schemeClr val="bg1"/>
          </a:solidFill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F1F64-B207-B342-B1A4-34B2E7548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562" y="281726"/>
            <a:ext cx="13632900" cy="916500"/>
          </a:xfrm>
        </p:spPr>
        <p:txBody>
          <a:bodyPr/>
          <a:lstStyle/>
          <a:p>
            <a:r>
              <a:rPr lang="en-US" sz="6000" dirty="0">
                <a:solidFill>
                  <a:srgbClr val="3C4043"/>
                </a:solidFill>
                <a:latin typeface="Google Sans"/>
              </a:rPr>
              <a:t>Microservices with Service Mesh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424FA5-091B-5443-BD22-EA329140292E}"/>
              </a:ext>
            </a:extLst>
          </p:cNvPr>
          <p:cNvSpPr/>
          <p:nvPr/>
        </p:nvSpPr>
        <p:spPr>
          <a:xfrm>
            <a:off x="1400175" y="4743449"/>
            <a:ext cx="3143250" cy="27146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Service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353F39-E572-0B46-AB9A-DF843268FF54}"/>
              </a:ext>
            </a:extLst>
          </p:cNvPr>
          <p:cNvSpPr/>
          <p:nvPr/>
        </p:nvSpPr>
        <p:spPr>
          <a:xfrm>
            <a:off x="9686895" y="4672013"/>
            <a:ext cx="3143250" cy="2714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3200" dirty="0"/>
              <a:t>Service B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FE885D-A860-3C47-A445-DEEC083A799D}"/>
              </a:ext>
            </a:extLst>
          </p:cNvPr>
          <p:cNvSpPr/>
          <p:nvPr/>
        </p:nvSpPr>
        <p:spPr>
          <a:xfrm>
            <a:off x="1885950" y="5314950"/>
            <a:ext cx="2143125" cy="71437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Business Logic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866034-6F2C-7947-A864-9E73D2E9070B}"/>
              </a:ext>
            </a:extLst>
          </p:cNvPr>
          <p:cNvSpPr/>
          <p:nvPr/>
        </p:nvSpPr>
        <p:spPr>
          <a:xfrm>
            <a:off x="1885950" y="6372226"/>
            <a:ext cx="2143125" cy="228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Call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3B7580-386D-5C47-AFD7-25DB32B0275E}"/>
              </a:ext>
            </a:extLst>
          </p:cNvPr>
          <p:cNvSpPr/>
          <p:nvPr/>
        </p:nvSpPr>
        <p:spPr>
          <a:xfrm>
            <a:off x="4772025" y="4743449"/>
            <a:ext cx="971550" cy="27146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Service Mesh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SideCar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Proxy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3982C2A-FE57-FE41-ADED-FC69339A2535}"/>
              </a:ext>
            </a:extLst>
          </p:cNvPr>
          <p:cNvSpPr/>
          <p:nvPr/>
        </p:nvSpPr>
        <p:spPr>
          <a:xfrm>
            <a:off x="10296525" y="5243513"/>
            <a:ext cx="2143125" cy="71437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Business Logic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06A18F-1CBC-A246-841F-DD3070A2F75D}"/>
              </a:ext>
            </a:extLst>
          </p:cNvPr>
          <p:cNvSpPr/>
          <p:nvPr/>
        </p:nvSpPr>
        <p:spPr>
          <a:xfrm>
            <a:off x="10296525" y="6300789"/>
            <a:ext cx="2143125" cy="228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Call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2FD841-5F0F-B24C-80B6-0851F5C2E0D0}"/>
              </a:ext>
            </a:extLst>
          </p:cNvPr>
          <p:cNvSpPr/>
          <p:nvPr/>
        </p:nvSpPr>
        <p:spPr>
          <a:xfrm>
            <a:off x="8486745" y="4672012"/>
            <a:ext cx="971550" cy="27146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Service Mesh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SideCar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Proxy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144ED9-4AE2-D342-AC52-186B73A32522}"/>
              </a:ext>
            </a:extLst>
          </p:cNvPr>
          <p:cNvCxnSpPr>
            <a:cxnSpLocks/>
          </p:cNvCxnSpPr>
          <p:nvPr/>
        </p:nvCxnSpPr>
        <p:spPr>
          <a:xfrm>
            <a:off x="4029075" y="6515102"/>
            <a:ext cx="74295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7D095A-A52E-F14C-8CBF-25FA0983E97A}"/>
              </a:ext>
            </a:extLst>
          </p:cNvPr>
          <p:cNvCxnSpPr>
            <a:cxnSpLocks/>
          </p:cNvCxnSpPr>
          <p:nvPr/>
        </p:nvCxnSpPr>
        <p:spPr>
          <a:xfrm>
            <a:off x="9458295" y="6453192"/>
            <a:ext cx="74295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FF0F4B9-2C0B-6041-B240-E08A4C08FE5F}"/>
              </a:ext>
            </a:extLst>
          </p:cNvPr>
          <p:cNvSpPr/>
          <p:nvPr/>
        </p:nvSpPr>
        <p:spPr>
          <a:xfrm>
            <a:off x="5743575" y="2700219"/>
            <a:ext cx="2600295" cy="97155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Service Mesh</a:t>
            </a:r>
          </a:p>
          <a:p>
            <a:pPr algn="ctr"/>
            <a:r>
              <a:rPr lang="en-US" sz="2000" dirty="0"/>
              <a:t>Control Plane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CAD377-F093-9340-8A61-F6ECEAC9446B}"/>
              </a:ext>
            </a:extLst>
          </p:cNvPr>
          <p:cNvCxnSpPr>
            <a:stCxn id="7" idx="0"/>
          </p:cNvCxnSpPr>
          <p:nvPr/>
        </p:nvCxnSpPr>
        <p:spPr>
          <a:xfrm flipV="1">
            <a:off x="5257800" y="3671769"/>
            <a:ext cx="1785922" cy="107168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82B137-BB50-AC4C-AD8A-064D16161DB8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7043722" y="3671769"/>
            <a:ext cx="1928798" cy="100024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6EC45EB-C664-CB4E-8347-F35D30C9D036}"/>
              </a:ext>
            </a:extLst>
          </p:cNvPr>
          <p:cNvCxnSpPr>
            <a:cxnSpLocks/>
          </p:cNvCxnSpPr>
          <p:nvPr/>
        </p:nvCxnSpPr>
        <p:spPr>
          <a:xfrm>
            <a:off x="5743575" y="6496054"/>
            <a:ext cx="274317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46E6A9B-955D-5048-9540-D39BB0362256}"/>
              </a:ext>
            </a:extLst>
          </p:cNvPr>
          <p:cNvSpPr/>
          <p:nvPr/>
        </p:nvSpPr>
        <p:spPr>
          <a:xfrm rot="16200000">
            <a:off x="-2070776" y="4631073"/>
            <a:ext cx="55835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 Focus on Business Logic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A5339B-7C3B-3845-81D6-741BF89705E3}"/>
              </a:ext>
            </a:extLst>
          </p:cNvPr>
          <p:cNvSpPr/>
          <p:nvPr/>
        </p:nvSpPr>
        <p:spPr>
          <a:xfrm rot="16200000">
            <a:off x="11288534" y="4631073"/>
            <a:ext cx="55835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 Focus on Business Logic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A43169-634B-5A49-A27A-A96433A3EE99}"/>
              </a:ext>
            </a:extLst>
          </p:cNvPr>
          <p:cNvSpPr/>
          <p:nvPr/>
        </p:nvSpPr>
        <p:spPr>
          <a:xfrm>
            <a:off x="728648" y="7630539"/>
            <a:ext cx="1277302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Delegate Networking &amp; Operations to Service Mesh</a:t>
            </a:r>
          </a:p>
        </p:txBody>
      </p:sp>
    </p:spTree>
    <p:extLst>
      <p:ext uri="{BB962C8B-B14F-4D97-AF65-F5344CB8AC3E}">
        <p14:creationId xmlns:p14="http://schemas.microsoft.com/office/powerpoint/2010/main" val="348856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821FAA-79E4-CB4C-87B4-8CA8F8591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7" y="1470025"/>
            <a:ext cx="114935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91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0E5A94-ADFC-4F4E-B766-556EB6ADCD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8F6DA7-292E-1444-87F0-82D42844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79785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ADF393-EFFC-5741-BC0B-E84195BD0F19}"/>
              </a:ext>
            </a:extLst>
          </p:cNvPr>
          <p:cNvSpPr/>
          <p:nvPr/>
        </p:nvSpPr>
        <p:spPr>
          <a:xfrm>
            <a:off x="1891856" y="3375802"/>
            <a:ext cx="98796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 are Living in a Digital Age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079C1E-A680-5F41-8694-A3CB5569B068}"/>
              </a:ext>
            </a:extLst>
          </p:cNvPr>
          <p:cNvSpPr txBox="1"/>
          <p:nvPr/>
        </p:nvSpPr>
        <p:spPr>
          <a:xfrm>
            <a:off x="1649506" y="7978588"/>
            <a:ext cx="8301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courtesy http://</a:t>
            </a:r>
            <a:r>
              <a:rPr lang="en-US" dirty="0" err="1">
                <a:solidFill>
                  <a:schemeClr val="bg1"/>
                </a:solidFill>
              </a:rPr>
              <a:t>teazl.com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wp</a:t>
            </a:r>
            <a:r>
              <a:rPr lang="en-US" dirty="0">
                <a:solidFill>
                  <a:schemeClr val="bg1"/>
                </a:solidFill>
              </a:rPr>
              <a:t>-content/uploads/2015/08/human-</a:t>
            </a:r>
            <a:r>
              <a:rPr lang="en-US" dirty="0" err="1">
                <a:solidFill>
                  <a:schemeClr val="bg1"/>
                </a:solidFill>
              </a:rPr>
              <a:t>interaction.jpg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574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19;p106">
            <a:extLst>
              <a:ext uri="{FF2B5EF4-FFF2-40B4-BE49-F238E27FC236}">
                <a16:creationId xmlns:a16="http://schemas.microsoft.com/office/drawing/2014/main" id="{498E0F14-7E5F-BD48-BB49-6645ADE5AAC9}"/>
              </a:ext>
            </a:extLst>
          </p:cNvPr>
          <p:cNvSpPr txBox="1"/>
          <p:nvPr/>
        </p:nvSpPr>
        <p:spPr>
          <a:xfrm>
            <a:off x="1114434" y="591016"/>
            <a:ext cx="10772765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Advantages of Service Mesh</a:t>
            </a:r>
            <a:endParaRPr sz="60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28D7DA-BBB6-A24B-B938-4C8968477E42}"/>
              </a:ext>
            </a:extLst>
          </p:cNvPr>
          <p:cNvSpPr/>
          <p:nvPr/>
        </p:nvSpPr>
        <p:spPr>
          <a:xfrm>
            <a:off x="1114434" y="1517416"/>
            <a:ext cx="12601566" cy="717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3200" b="1" i="1" dirty="0">
              <a:solidFill>
                <a:srgbClr val="0070C0"/>
              </a:solidFill>
              <a:latin typeface="+mn-lt"/>
            </a:endParaRPr>
          </a:p>
          <a:p>
            <a:r>
              <a:rPr lang="en-IN" sz="3200" b="1" i="1" dirty="0">
                <a:solidFill>
                  <a:srgbClr val="0070C0"/>
                </a:solidFill>
                <a:latin typeface="+mn-lt"/>
              </a:rPr>
              <a:t>Solves most of the problems in </a:t>
            </a:r>
            <a:r>
              <a:rPr lang="en-IN" sz="3200" b="1" i="1" dirty="0" err="1">
                <a:solidFill>
                  <a:srgbClr val="0070C0"/>
                </a:solidFill>
                <a:latin typeface="+mn-lt"/>
              </a:rPr>
              <a:t>Microservices</a:t>
            </a:r>
            <a:r>
              <a:rPr lang="en-IN" sz="3200" b="1" i="1" dirty="0">
                <a:solidFill>
                  <a:srgbClr val="0070C0"/>
                </a:solidFill>
                <a:latin typeface="+mn-lt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3600" dirty="0">
              <a:solidFill>
                <a:srgbClr val="C00000"/>
              </a:solidFill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36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3600" dirty="0">
              <a:latin typeface="+mn-lt"/>
            </a:endParaRPr>
          </a:p>
          <a:p>
            <a:endParaRPr lang="en-IN" sz="3600" b="1" dirty="0">
              <a:solidFill>
                <a:srgbClr val="0070C0"/>
              </a:solidFill>
            </a:endParaRPr>
          </a:p>
          <a:p>
            <a:endParaRPr lang="en-IN" sz="3600" b="1" i="1" dirty="0">
              <a:solidFill>
                <a:srgbClr val="0070C0"/>
              </a:solidFill>
            </a:endParaRPr>
          </a:p>
          <a:p>
            <a:r>
              <a:rPr lang="en-IN" sz="3200" b="1" i="1" dirty="0">
                <a:solidFill>
                  <a:srgbClr val="0070C0"/>
                </a:solidFill>
              </a:rPr>
              <a:t>Language Agnostic</a:t>
            </a:r>
          </a:p>
          <a:p>
            <a:r>
              <a:rPr lang="en-IN" sz="2800" dirty="0">
                <a:solidFill>
                  <a:schemeClr val="tx1"/>
                </a:solidFill>
              </a:rPr>
              <a:t>Works well with polyglot </a:t>
            </a:r>
            <a:r>
              <a:rPr lang="en-IN" sz="2800" dirty="0" err="1">
                <a:solidFill>
                  <a:schemeClr val="tx1"/>
                </a:solidFill>
              </a:rPr>
              <a:t>microservices</a:t>
            </a:r>
            <a:endParaRPr lang="en-IN" sz="2800" dirty="0">
              <a:solidFill>
                <a:schemeClr val="tx1"/>
              </a:solidFill>
            </a:endParaRPr>
          </a:p>
          <a:p>
            <a:endParaRPr lang="en-IN" sz="3200" b="1" i="1" dirty="0">
              <a:solidFill>
                <a:srgbClr val="0070C0"/>
              </a:solidFill>
            </a:endParaRPr>
          </a:p>
          <a:p>
            <a:r>
              <a:rPr lang="en-IN" sz="3200" b="1" i="1" dirty="0">
                <a:solidFill>
                  <a:srgbClr val="0070C0"/>
                </a:solidFill>
              </a:rPr>
              <a:t>Platform Agnostic</a:t>
            </a:r>
          </a:p>
          <a:p>
            <a:r>
              <a:rPr lang="en-IN" sz="2800" dirty="0"/>
              <a:t>Works on Docker, Kubernetes, </a:t>
            </a:r>
            <a:r>
              <a:rPr lang="en-IN" sz="2800" dirty="0" err="1"/>
              <a:t>Mesos</a:t>
            </a:r>
            <a:r>
              <a:rPr lang="en-IN" sz="2800" dirty="0"/>
              <a:t>, Cloud, On-premise or any stand-alone machine</a:t>
            </a:r>
          </a:p>
          <a:p>
            <a:endParaRPr lang="en-IN" sz="36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59FF9-3EFD-084D-A39E-8B1383C37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9" y="2601123"/>
            <a:ext cx="5629266" cy="22776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3937C5-E9C4-404C-9F05-3BD157AE182F}"/>
              </a:ext>
            </a:extLst>
          </p:cNvPr>
          <p:cNvSpPr txBox="1"/>
          <p:nvPr/>
        </p:nvSpPr>
        <p:spPr>
          <a:xfrm>
            <a:off x="12258675" y="9715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38A90F-8D5A-5643-AE10-768E4195D96F}"/>
              </a:ext>
            </a:extLst>
          </p:cNvPr>
          <p:cNvSpPr txBox="1"/>
          <p:nvPr/>
        </p:nvSpPr>
        <p:spPr>
          <a:xfrm>
            <a:off x="8843962" y="3232094"/>
            <a:ext cx="18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All Without Writing any Code</a:t>
            </a:r>
          </a:p>
        </p:txBody>
      </p:sp>
    </p:spTree>
    <p:extLst>
      <p:ext uri="{BB962C8B-B14F-4D97-AF65-F5344CB8AC3E}">
        <p14:creationId xmlns:p14="http://schemas.microsoft.com/office/powerpoint/2010/main" val="348604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9;p106">
            <a:extLst>
              <a:ext uri="{FF2B5EF4-FFF2-40B4-BE49-F238E27FC236}">
                <a16:creationId xmlns:a16="http://schemas.microsoft.com/office/drawing/2014/main" id="{85F875E1-34CE-7F47-9828-2B545287ECD8}"/>
              </a:ext>
            </a:extLst>
          </p:cNvPr>
          <p:cNvSpPr txBox="1"/>
          <p:nvPr/>
        </p:nvSpPr>
        <p:spPr>
          <a:xfrm>
            <a:off x="1114434" y="591016"/>
            <a:ext cx="11472013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Disadvantages of Service Mesh</a:t>
            </a:r>
            <a:endParaRPr sz="60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D6BC0-C951-B041-94F9-A5E6C385A3C2}"/>
              </a:ext>
            </a:extLst>
          </p:cNvPr>
          <p:cNvSpPr/>
          <p:nvPr/>
        </p:nvSpPr>
        <p:spPr>
          <a:xfrm>
            <a:off x="1114434" y="1967240"/>
            <a:ext cx="11258541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Adds extra hops</a:t>
            </a:r>
            <a:r>
              <a:rPr lang="en-IN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IN" sz="3600" dirty="0">
                <a:latin typeface="Calibri" panose="020F0502020204030204" pitchFamily="34" charset="0"/>
                <a:cs typeface="Calibri" panose="020F0502020204030204" pitchFamily="34" charset="0"/>
              </a:rPr>
              <a:t>Each service call has to go through an extra hop(through service mesh sidecar proxy)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3600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 Meshes address a subset of problems: </a:t>
            </a:r>
            <a:r>
              <a:rPr lang="en-IN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Microservice</a:t>
            </a:r>
            <a:r>
              <a:rPr lang="en-I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still needs to deal with</a:t>
            </a:r>
            <a:endParaRPr lang="en-IN" sz="2800" b="1" i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 traffic Mgmt.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 Orchestration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DataManagement</a:t>
            </a:r>
            <a:r>
              <a:rPr lang="en-I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IN" sz="2000" b="1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3600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Resource intensive </a:t>
            </a:r>
            <a:r>
              <a:rPr lang="en-IN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lot of instances are used</a:t>
            </a:r>
            <a:endParaRPr lang="en-IN" sz="3600" b="1" i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3600" b="1" i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3600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Immature</a:t>
            </a:r>
            <a:r>
              <a:rPr lang="en-IN" sz="3600" dirty="0">
                <a:latin typeface="Calibri" panose="020F0502020204030204" pitchFamily="34" charset="0"/>
                <a:cs typeface="Calibri" panose="020F0502020204030204" pitchFamily="34" charset="0"/>
              </a:rPr>
              <a:t>: Service mesh technologies are relatively new and evolving.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76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9;p106">
            <a:extLst>
              <a:ext uri="{FF2B5EF4-FFF2-40B4-BE49-F238E27FC236}">
                <a16:creationId xmlns:a16="http://schemas.microsoft.com/office/drawing/2014/main" id="{BABB8AD5-2236-6B4E-968D-6B17D6A696EB}"/>
              </a:ext>
            </a:extLst>
          </p:cNvPr>
          <p:cNvSpPr txBox="1"/>
          <p:nvPr/>
        </p:nvSpPr>
        <p:spPr>
          <a:xfrm>
            <a:off x="1114434" y="591016"/>
            <a:ext cx="13515966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How to Inject Service Mesh Proxy?</a:t>
            </a:r>
            <a:endParaRPr sz="60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7AE0A-9241-DF43-AC1C-0DCC52DE3D6C}"/>
              </a:ext>
            </a:extLst>
          </p:cNvPr>
          <p:cNvSpPr txBox="1"/>
          <p:nvPr/>
        </p:nvSpPr>
        <p:spPr>
          <a:xfrm>
            <a:off x="1224163" y="1988820"/>
            <a:ext cx="13173066" cy="472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Manually inject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using the CLI commands provided by the service mesh</a:t>
            </a:r>
            <a:endParaRPr lang="en-IN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20000"/>
              </a:lnSpc>
              <a:buSzPts val="1700"/>
            </a:pPr>
            <a:r>
              <a:rPr lang="en-I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  <a:r>
              <a:rPr lang="en-IN" sz="2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kubectl</a:t>
            </a:r>
            <a:r>
              <a:rPr lang="en-I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apply-f \&lt;(</a:t>
            </a:r>
            <a:r>
              <a:rPr lang="en-IN" sz="2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istioctl</a:t>
            </a:r>
            <a:r>
              <a:rPr lang="en-I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kube</a:t>
            </a:r>
            <a:r>
              <a:rPr lang="en-I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-inject-f samples/</a:t>
            </a:r>
            <a:r>
              <a:rPr lang="en-IN" sz="2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bookinfo</a:t>
            </a:r>
            <a:r>
              <a:rPr lang="en-I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/platform/</a:t>
            </a:r>
            <a:r>
              <a:rPr lang="en-IN" sz="2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kube</a:t>
            </a:r>
            <a:r>
              <a:rPr lang="en-I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IN" sz="2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bookinfo.yaml</a:t>
            </a:r>
            <a:r>
              <a:rPr lang="en-I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IN" sz="2400" dirty="0">
                <a:solidFill>
                  <a:srgbClr val="0070C0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}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Automate the injection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kubernetes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initializers</a:t>
            </a:r>
            <a:endParaRPr lang="en-I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IN" sz="2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kubectl</a:t>
            </a:r>
            <a:r>
              <a:rPr lang="en-I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apply -f deployments/envoy-</a:t>
            </a:r>
            <a:r>
              <a:rPr lang="en-IN" sz="2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initializer.yaml</a:t>
            </a:r>
            <a:endParaRPr lang="en-IN" sz="24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IN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istio</a:t>
            </a:r>
            <a:r>
              <a:rPr lang="en-IN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-enabled environment</a:t>
            </a:r>
          </a:p>
          <a:p>
            <a:r>
              <a:rPr lang="en-IN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IN" sz="2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kubectl</a:t>
            </a:r>
            <a:r>
              <a:rPr lang="en-I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label namespace default </a:t>
            </a:r>
            <a:r>
              <a:rPr lang="en-IN" sz="2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istio</a:t>
            </a:r>
            <a:r>
              <a:rPr lang="en-I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-injection=enabled</a:t>
            </a:r>
          </a:p>
          <a:p>
            <a:endParaRPr lang="en-US" sz="3200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32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 Mesh requires no changes to the application itself</a:t>
            </a:r>
            <a:endParaRPr lang="en-US" sz="3200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29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21F745-78CB-4F42-B3E1-7DBC54456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37" y="1936750"/>
            <a:ext cx="6883400" cy="4356100"/>
          </a:xfrm>
          <a:prstGeom prst="rect">
            <a:avLst/>
          </a:prstGeom>
        </p:spPr>
      </p:pic>
      <p:sp>
        <p:nvSpPr>
          <p:cNvPr id="9" name="Google Shape;519;p106">
            <a:extLst>
              <a:ext uri="{FF2B5EF4-FFF2-40B4-BE49-F238E27FC236}">
                <a16:creationId xmlns:a16="http://schemas.microsoft.com/office/drawing/2014/main" id="{FDA481FD-538E-E648-9743-78376EB4891E}"/>
              </a:ext>
            </a:extLst>
          </p:cNvPr>
          <p:cNvSpPr txBox="1"/>
          <p:nvPr/>
        </p:nvSpPr>
        <p:spPr>
          <a:xfrm>
            <a:off x="671522" y="205253"/>
            <a:ext cx="10772765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Sample of Traffic Splitting</a:t>
            </a:r>
            <a:endParaRPr sz="60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F753A5-37E9-DB4E-8FA0-249AC9DD1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587" y="2124075"/>
            <a:ext cx="6108700" cy="3581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307A366-BC22-E948-AE1D-4B55031A5D9C}"/>
              </a:ext>
            </a:extLst>
          </p:cNvPr>
          <p:cNvSpPr/>
          <p:nvPr/>
        </p:nvSpPr>
        <p:spPr>
          <a:xfrm>
            <a:off x="2884487" y="6005749"/>
            <a:ext cx="312737" cy="1714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300152-A768-3444-8CA9-27532B324215}"/>
              </a:ext>
            </a:extLst>
          </p:cNvPr>
          <p:cNvSpPr/>
          <p:nvPr/>
        </p:nvSpPr>
        <p:spPr>
          <a:xfrm>
            <a:off x="2884487" y="4972052"/>
            <a:ext cx="412750" cy="1857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3176121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9;p106">
            <a:extLst>
              <a:ext uri="{FF2B5EF4-FFF2-40B4-BE49-F238E27FC236}">
                <a16:creationId xmlns:a16="http://schemas.microsoft.com/office/drawing/2014/main" id="{2CAD3AEC-4558-D44E-9B19-87AB438F8CD8}"/>
              </a:ext>
            </a:extLst>
          </p:cNvPr>
          <p:cNvSpPr txBox="1"/>
          <p:nvPr/>
        </p:nvSpPr>
        <p:spPr>
          <a:xfrm>
            <a:off x="1114434" y="591016"/>
            <a:ext cx="11705095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When to Adopt a Service Mesh?</a:t>
            </a:r>
            <a:endParaRPr sz="60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8F48B7-F31D-D14B-B8CE-6D240D15BE0D}"/>
              </a:ext>
            </a:extLst>
          </p:cNvPr>
          <p:cNvSpPr txBox="1"/>
          <p:nvPr/>
        </p:nvSpPr>
        <p:spPr>
          <a:xfrm>
            <a:off x="1543050" y="1943100"/>
            <a:ext cx="1057275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When your application is composed of 20+ services</a:t>
            </a:r>
          </a:p>
          <a:p>
            <a:endParaRPr lang="en-US" sz="2800" dirty="0"/>
          </a:p>
          <a:p>
            <a:r>
              <a:rPr lang="en-US" sz="2800" dirty="0"/>
              <a:t>When you want to decouple application logic from networking logic</a:t>
            </a:r>
          </a:p>
          <a:p>
            <a:endParaRPr lang="en-US" sz="2800" dirty="0"/>
          </a:p>
          <a:p>
            <a:r>
              <a:rPr lang="en-US" sz="2800" dirty="0"/>
              <a:t>When there is a deep hierarchy of service calls</a:t>
            </a:r>
          </a:p>
          <a:p>
            <a:endParaRPr lang="en-US" sz="2800" dirty="0"/>
          </a:p>
          <a:p>
            <a:r>
              <a:rPr lang="en-US" sz="2800" dirty="0"/>
              <a:t>When you have Polyglot services</a:t>
            </a:r>
          </a:p>
          <a:p>
            <a:endParaRPr lang="en-US" sz="2800" dirty="0"/>
          </a:p>
          <a:p>
            <a:r>
              <a:rPr lang="en-US" sz="2800" dirty="0"/>
              <a:t>When the shared library approach does not work/scale</a:t>
            </a:r>
          </a:p>
          <a:p>
            <a:endParaRPr lang="en-US" sz="2800" dirty="0"/>
          </a:p>
          <a:p>
            <a:r>
              <a:rPr lang="en-US" sz="2800" dirty="0"/>
              <a:t>When you want to simplify the </a:t>
            </a:r>
            <a:r>
              <a:rPr lang="en-US" sz="2800" dirty="0" err="1"/>
              <a:t>microservices</a:t>
            </a:r>
            <a:r>
              <a:rPr lang="en-US" sz="2800" dirty="0"/>
              <a:t> development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9711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581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120"/>
          <p:cNvSpPr txBox="1"/>
          <p:nvPr/>
        </p:nvSpPr>
        <p:spPr>
          <a:xfrm>
            <a:off x="2716824" y="6600350"/>
            <a:ext cx="5458987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IN" sz="2400" dirty="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Kusuma Seshavarapu, JDA Software</a:t>
            </a:r>
          </a:p>
          <a:p>
            <a:pPr lvl="0">
              <a:lnSpc>
                <a:spcPct val="115000"/>
              </a:lnSpc>
            </a:pPr>
            <a:r>
              <a:rPr lang="en-IN" sz="2400" dirty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@</a:t>
            </a:r>
            <a:r>
              <a:rPr lang="en-IN" sz="2400" dirty="0" err="1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skusumakumari</a:t>
            </a:r>
            <a:endParaRPr lang="en-IN" sz="24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72" name="Google Shape;672;p120"/>
          <p:cNvGrpSpPr/>
          <p:nvPr/>
        </p:nvGrpSpPr>
        <p:grpSpPr>
          <a:xfrm>
            <a:off x="686381" y="563900"/>
            <a:ext cx="5867819" cy="1536550"/>
            <a:chOff x="386281" y="563900"/>
            <a:chExt cx="5867819" cy="1536550"/>
          </a:xfrm>
        </p:grpSpPr>
        <p:pic>
          <p:nvPicPr>
            <p:cNvPr id="673" name="Google Shape;673;p1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4" name="Google Shape;674;p120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dirty="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Hyderabad</a:t>
              </a:r>
              <a:endParaRPr sz="1600" dirty="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675" name="Google Shape;675;p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6" name="Google Shape;676;p120"/>
          <p:cNvSpPr txBox="1"/>
          <p:nvPr/>
        </p:nvSpPr>
        <p:spPr>
          <a:xfrm>
            <a:off x="847125" y="3400000"/>
            <a:ext cx="6145800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sz="6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" name="Google Shape;390;p97">
            <a:extLst>
              <a:ext uri="{FF2B5EF4-FFF2-40B4-BE49-F238E27FC236}">
                <a16:creationId xmlns:a16="http://schemas.microsoft.com/office/drawing/2014/main" id="{D11A2827-EBDA-4842-93EB-169AFB94D559}"/>
              </a:ext>
            </a:extLst>
          </p:cNvPr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934777" y="6341485"/>
            <a:ext cx="1563600" cy="149677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581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121"/>
          <p:cNvSpPr txBox="1"/>
          <p:nvPr/>
        </p:nvSpPr>
        <p:spPr>
          <a:xfrm>
            <a:off x="914410" y="2986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Q&amp;A</a:t>
            </a:r>
            <a:endParaRPr sz="6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84" name="Google Shape;684;p121"/>
          <p:cNvGrpSpPr/>
          <p:nvPr/>
        </p:nvGrpSpPr>
        <p:grpSpPr>
          <a:xfrm>
            <a:off x="691081" y="563900"/>
            <a:ext cx="5867819" cy="1536550"/>
            <a:chOff x="386281" y="563900"/>
            <a:chExt cx="5867819" cy="1536550"/>
          </a:xfrm>
        </p:grpSpPr>
        <p:pic>
          <p:nvPicPr>
            <p:cNvPr id="685" name="Google Shape;685;p1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6" name="Google Shape;686;p121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dirty="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Hyderabad</a:t>
              </a:r>
              <a:endParaRPr sz="1800" dirty="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687" name="Google Shape;687;p1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Image result for custom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3474721"/>
            <a:ext cx="3623310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8686800" y="1554480"/>
            <a:ext cx="2560320" cy="1280160"/>
          </a:xfrm>
          <a:prstGeom prst="wedgeEllipseCallout">
            <a:avLst>
              <a:gd name="adj1" fmla="val -33872"/>
              <a:gd name="adj2" fmla="val 66743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b="1" dirty="0"/>
              <a:t>Reduced TCO</a:t>
            </a:r>
          </a:p>
          <a:p>
            <a:pPr algn="ctr"/>
            <a:r>
              <a:rPr lang="en-US" sz="1680" b="1" dirty="0"/>
              <a:t>Self-Service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9109710" y="5292089"/>
            <a:ext cx="2926080" cy="1754506"/>
          </a:xfrm>
          <a:prstGeom prst="wedgeEllipseCallout">
            <a:avLst>
              <a:gd name="adj1" fmla="val -63964"/>
              <a:gd name="adj2" fmla="val -34202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b="1" dirty="0"/>
              <a:t>Lots of New Features all the time</a:t>
            </a:r>
          </a:p>
        </p:txBody>
      </p:sp>
      <p:sp>
        <p:nvSpPr>
          <p:cNvPr id="21" name="Oval Callout 20"/>
          <p:cNvSpPr/>
          <p:nvPr/>
        </p:nvSpPr>
        <p:spPr>
          <a:xfrm flipH="1">
            <a:off x="2468881" y="1645920"/>
            <a:ext cx="3017518" cy="1554480"/>
          </a:xfrm>
          <a:prstGeom prst="wedgeEllipseCallout">
            <a:avLst>
              <a:gd name="adj1" fmla="val -60946"/>
              <a:gd name="adj2" fmla="val 46141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b="1" dirty="0"/>
              <a:t>Always on, Available from Anywhere, Anytime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468881" y="280036"/>
            <a:ext cx="10972800" cy="7315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</a:rPr>
              <a:t>Changing</a:t>
            </a:r>
            <a:r>
              <a:rPr lang="en-US" dirty="0"/>
              <a:t> </a:t>
            </a:r>
            <a:r>
              <a:rPr lang="en-US" dirty="0">
                <a:solidFill>
                  <a:schemeClr val="bg2"/>
                </a:solidFill>
              </a:rPr>
              <a:t>Customer Demands</a:t>
            </a:r>
          </a:p>
        </p:txBody>
      </p:sp>
      <p:sp>
        <p:nvSpPr>
          <p:cNvPr id="27" name="Oval Callout 26"/>
          <p:cNvSpPr/>
          <p:nvPr/>
        </p:nvSpPr>
        <p:spPr>
          <a:xfrm>
            <a:off x="2880358" y="5476837"/>
            <a:ext cx="2926080" cy="1754506"/>
          </a:xfrm>
          <a:prstGeom prst="wedgeEllipseCallout">
            <a:avLst>
              <a:gd name="adj1" fmla="val 63759"/>
              <a:gd name="adj2" fmla="val -36679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b="1" dirty="0"/>
              <a:t>Responsive</a:t>
            </a:r>
          </a:p>
          <a:p>
            <a:pPr algn="ctr"/>
            <a:r>
              <a:rPr lang="en-US" sz="1680" b="1" dirty="0"/>
              <a:t>Personalized Experience </a:t>
            </a:r>
          </a:p>
        </p:txBody>
      </p:sp>
    </p:spTree>
    <p:extLst>
      <p:ext uri="{BB962C8B-B14F-4D97-AF65-F5344CB8AC3E}">
        <p14:creationId xmlns:p14="http://schemas.microsoft.com/office/powerpoint/2010/main" val="308015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21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9AFAFFB-1D91-8A42-BD6E-CF1A8FB48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83105" cy="82296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64DC9F-F55F-C045-8639-56C5866CA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811696"/>
            <a:ext cx="3380295" cy="10906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8A5E45-8FB0-0444-9CC3-3CC55B603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00" y="5782741"/>
            <a:ext cx="3862388" cy="18355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4E67FC-19EF-5049-B64B-1D201A094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6612" y="2564630"/>
            <a:ext cx="2833964" cy="19945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AE711C-077C-014D-8314-7832BCBB2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112" y="645599"/>
            <a:ext cx="3238500" cy="14573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FA9A78-4AB4-2642-A05E-DFF0AF998A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8112" y="5924248"/>
            <a:ext cx="4314825" cy="15525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7B9CA0E-7377-1E4D-96F0-5094DC366A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4472" y="3409150"/>
            <a:ext cx="2047875" cy="1527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98E16D-69BC-6F45-AF51-F95784019C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09870" y="3269950"/>
            <a:ext cx="2324100" cy="128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6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7EA658-EEFE-CF40-B33E-DB1AA54E2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82" y="2167590"/>
            <a:ext cx="3177820" cy="21108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EE406C-7A4E-3B4F-B84B-70B1EF23264E}"/>
              </a:ext>
            </a:extLst>
          </p:cNvPr>
          <p:cNvSpPr txBox="1"/>
          <p:nvPr/>
        </p:nvSpPr>
        <p:spPr>
          <a:xfrm>
            <a:off x="1096598" y="4278405"/>
            <a:ext cx="2796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SPEED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D9B71-59AB-144B-8127-16562E1C5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218" y="2167589"/>
            <a:ext cx="3177820" cy="21108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1227DE-D221-324A-8AE6-35DF6992435A}"/>
              </a:ext>
            </a:extLst>
          </p:cNvPr>
          <p:cNvSpPr txBox="1"/>
          <p:nvPr/>
        </p:nvSpPr>
        <p:spPr>
          <a:xfrm>
            <a:off x="4707218" y="4278404"/>
            <a:ext cx="2420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AGILITY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97EEC0-0B47-A146-AC82-3F04EB288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630" y="2019300"/>
            <a:ext cx="2998526" cy="2259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C21BA7-BED7-B94B-8A6A-FDA71376A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9163" y="5589119"/>
            <a:ext cx="3810000" cy="254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A1FB9-69EF-9C4D-868F-B292CCAF4304}"/>
              </a:ext>
            </a:extLst>
          </p:cNvPr>
          <p:cNvSpPr txBox="1"/>
          <p:nvPr/>
        </p:nvSpPr>
        <p:spPr>
          <a:xfrm>
            <a:off x="8598274" y="4309181"/>
            <a:ext cx="2823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ROBUSTNESS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C18875-C43D-CA46-BE5F-D47DAB7E3BFE}"/>
              </a:ext>
            </a:extLst>
          </p:cNvPr>
          <p:cNvSpPr txBox="1"/>
          <p:nvPr/>
        </p:nvSpPr>
        <p:spPr>
          <a:xfrm>
            <a:off x="341125" y="105487"/>
            <a:ext cx="135731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r>
              <a:rPr lang="en-US" sz="5400" dirty="0"/>
              <a:t>To Survive &amp; Thrive Businesses need:</a:t>
            </a:r>
          </a:p>
          <a:p>
            <a:endParaRPr 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ED02B2-CF33-9A4A-8555-ABB180B7DB52}"/>
              </a:ext>
            </a:extLst>
          </p:cNvPr>
          <p:cNvSpPr txBox="1"/>
          <p:nvPr/>
        </p:nvSpPr>
        <p:spPr>
          <a:xfrm>
            <a:off x="7885038" y="6320510"/>
            <a:ext cx="36755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and DO IT ALL at SCALE</a:t>
            </a:r>
          </a:p>
        </p:txBody>
      </p:sp>
    </p:spTree>
    <p:extLst>
      <p:ext uri="{BB962C8B-B14F-4D97-AF65-F5344CB8AC3E}">
        <p14:creationId xmlns:p14="http://schemas.microsoft.com/office/powerpoint/2010/main" val="425614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0ECC6-E87E-E241-AF35-D64337676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166" y="71056"/>
            <a:ext cx="13155300" cy="12282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Changing IT trends in the industry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671900-10C6-A04D-8AA0-207FC7A5C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2322" y="1576274"/>
            <a:ext cx="3368078" cy="62894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0026A-9F8E-C647-BC97-33E88083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24B9-99EA-084F-81C0-D31981C2253C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6392F5-1D99-1740-AFFD-44DCDFD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778" y="1576275"/>
            <a:ext cx="3089544" cy="63010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5743D-AD90-5C46-89D5-46B9E5720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495" y="1564593"/>
            <a:ext cx="2779690" cy="63010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C21827-911E-A944-B727-0A0E47B40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994" y="1552910"/>
            <a:ext cx="2840659" cy="63127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0E170F-A377-EE4A-9BD1-8C64F1BD0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5" y="1552910"/>
            <a:ext cx="2714625" cy="63127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78205C-3D4F-2F4F-B211-66BA5AC52B3B}"/>
              </a:ext>
            </a:extLst>
          </p:cNvPr>
          <p:cNvSpPr txBox="1"/>
          <p:nvPr/>
        </p:nvSpPr>
        <p:spPr>
          <a:xfrm>
            <a:off x="2943225" y="7900725"/>
            <a:ext cx="714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 Courtesy: </a:t>
            </a:r>
            <a:r>
              <a:rPr lang="en-US" dirty="0" err="1">
                <a:solidFill>
                  <a:schemeClr val="tx1"/>
                </a:solidFill>
              </a:rPr>
              <a:t>RedHat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01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DE3E-1C60-2244-A5EC-D5A4B6E53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725" y="924785"/>
            <a:ext cx="13155300" cy="12282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Roadmap to Digital Transformation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D059FF-5045-B346-A89E-DE0AFE695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7690" y="3473266"/>
            <a:ext cx="2657700" cy="14883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3393B-6E31-E24C-80DF-34F85AA4C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24B9-99EA-084F-81C0-D31981C2253C}" type="slidenum">
              <a:rPr lang="en-US" smtClean="0"/>
              <a:t>7</a:t>
            </a:fld>
            <a:endParaRPr lang="en-US"/>
          </a:p>
        </p:txBody>
      </p:sp>
      <p:pic>
        <p:nvPicPr>
          <p:cNvPr id="6" name="Google Shape;504;p61" descr="Microservices-Cubes-300x300-PMS355.png">
            <a:extLst>
              <a:ext uri="{FF2B5EF4-FFF2-40B4-BE49-F238E27FC236}">
                <a16:creationId xmlns:a16="http://schemas.microsoft.com/office/drawing/2014/main" id="{6C4E48C1-19C9-D445-B848-9839646789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3500" y="3288932"/>
            <a:ext cx="2653590" cy="190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3EF5BE-6150-BA43-8E09-7BC242BF5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354" y="3473266"/>
            <a:ext cx="2684547" cy="14756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350227-4B38-CF43-B0A5-651BC6F4CFB0}"/>
              </a:ext>
            </a:extLst>
          </p:cNvPr>
          <p:cNvSpPr txBox="1"/>
          <p:nvPr/>
        </p:nvSpPr>
        <p:spPr>
          <a:xfrm>
            <a:off x="1530866" y="5572125"/>
            <a:ext cx="22555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Remove Hardware Dependencies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41290-F4EF-F242-8D75-DBB0B8876151}"/>
              </a:ext>
            </a:extLst>
          </p:cNvPr>
          <p:cNvSpPr txBox="1"/>
          <p:nvPr/>
        </p:nvSpPr>
        <p:spPr>
          <a:xfrm>
            <a:off x="5427690" y="5572125"/>
            <a:ext cx="21446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Adopt Containers &amp; CI/CD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C6772F-68BE-7649-B51D-E1E269E3C26C}"/>
              </a:ext>
            </a:extLst>
          </p:cNvPr>
          <p:cNvSpPr txBox="1"/>
          <p:nvPr/>
        </p:nvSpPr>
        <p:spPr>
          <a:xfrm>
            <a:off x="10001250" y="5572125"/>
            <a:ext cx="2085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Move to </a:t>
            </a:r>
            <a:r>
              <a:rPr lang="en-US" sz="2000" dirty="0" err="1"/>
              <a:t>Microservices</a:t>
            </a:r>
            <a:endParaRPr lang="en-US" sz="2000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6407D0E-538E-F74F-BFC1-A9826BC7B601}"/>
              </a:ext>
            </a:extLst>
          </p:cNvPr>
          <p:cNvSpPr/>
          <p:nvPr/>
        </p:nvSpPr>
        <p:spPr>
          <a:xfrm>
            <a:off x="1316354" y="7172325"/>
            <a:ext cx="11513821" cy="60007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5F726C-F00A-C740-9E35-6CF37EBD1F77}"/>
              </a:ext>
            </a:extLst>
          </p:cNvPr>
          <p:cNvSpPr/>
          <p:nvPr/>
        </p:nvSpPr>
        <p:spPr>
          <a:xfrm>
            <a:off x="4584840" y="7172325"/>
            <a:ext cx="4343400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Digital</a:t>
            </a:r>
            <a:r>
              <a:rPr lang="en-US" dirty="0"/>
              <a:t> </a:t>
            </a:r>
            <a:r>
              <a:rPr lang="en-US" sz="2000" dirty="0"/>
              <a:t>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53933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587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2"/>
          <p:cNvSpPr txBox="1"/>
          <p:nvPr/>
        </p:nvSpPr>
        <p:spPr>
          <a:xfrm>
            <a:off x="3780450" y="1793587"/>
            <a:ext cx="7069500" cy="205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endParaRPr lang="en" sz="3800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lnSpc>
                <a:spcPct val="115000"/>
              </a:lnSpc>
            </a:pPr>
            <a:r>
              <a:rPr lang="en" sz="3800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“</a:t>
            </a:r>
            <a:r>
              <a:rPr lang="en-IN" sz="2800" dirty="0"/>
              <a:t>service-oriented architecture </a:t>
            </a:r>
          </a:p>
          <a:p>
            <a:pPr lvl="0">
              <a:lnSpc>
                <a:spcPct val="115000"/>
              </a:lnSpc>
            </a:pPr>
            <a:r>
              <a:rPr lang="en-IN" sz="2800" dirty="0"/>
              <a:t>composed of </a:t>
            </a:r>
          </a:p>
          <a:p>
            <a:pPr lvl="0">
              <a:lnSpc>
                <a:spcPct val="115000"/>
              </a:lnSpc>
            </a:pPr>
            <a:r>
              <a:rPr lang="en-IN" sz="2800" dirty="0"/>
              <a:t>loosely coupled elements </a:t>
            </a:r>
          </a:p>
          <a:p>
            <a:pPr lvl="0">
              <a:lnSpc>
                <a:spcPct val="115000"/>
              </a:lnSpc>
            </a:pPr>
            <a:r>
              <a:rPr lang="en-IN" sz="2800" dirty="0"/>
              <a:t>that have </a:t>
            </a:r>
          </a:p>
          <a:p>
            <a:pPr lvl="0">
              <a:lnSpc>
                <a:spcPct val="115000"/>
              </a:lnSpc>
            </a:pPr>
            <a:r>
              <a:rPr lang="en-IN" sz="2800" dirty="0"/>
              <a:t>bounded contexts</a:t>
            </a:r>
            <a:r>
              <a:rPr lang="en" sz="2800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“</a:t>
            </a:r>
            <a:endParaRPr lang="en-IN" sz="2800" dirty="0"/>
          </a:p>
          <a:p>
            <a:pPr lvl="0">
              <a:lnSpc>
                <a:spcPct val="115000"/>
              </a:lnSpc>
            </a:pPr>
            <a:endParaRPr lang="en-IN" sz="4000" dirty="0"/>
          </a:p>
          <a:p>
            <a:pPr lvl="0">
              <a:lnSpc>
                <a:spcPct val="115000"/>
              </a:lnSpc>
            </a:pPr>
            <a:endParaRPr lang="en-IN" sz="4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”</a:t>
            </a:r>
            <a:endParaRPr sz="3800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9" name="Google Shape;589;p112"/>
          <p:cNvSpPr txBox="1"/>
          <p:nvPr/>
        </p:nvSpPr>
        <p:spPr>
          <a:xfrm>
            <a:off x="3932850" y="5288086"/>
            <a:ext cx="52560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IN" sz="1800" dirty="0">
                <a:solidFill>
                  <a:schemeClr val="bg1"/>
                </a:solidFill>
              </a:rPr>
              <a:t>Adrian Cockcroft</a:t>
            </a:r>
          </a:p>
          <a:p>
            <a:pPr lvl="0">
              <a:lnSpc>
                <a:spcPct val="115000"/>
              </a:lnSpc>
            </a:pPr>
            <a:r>
              <a:rPr lang="en-IN" sz="1800" dirty="0">
                <a:solidFill>
                  <a:schemeClr val="bg1"/>
                </a:solidFill>
              </a:rPr>
              <a:t>(former Cloud Architect at Netflix)</a:t>
            </a:r>
            <a:endParaRPr lang="en-IN" sz="1800" dirty="0">
              <a:solidFill>
                <a:schemeClr val="bg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3CE81E-D13B-7647-8C84-964F8EABB8D4}"/>
              </a:ext>
            </a:extLst>
          </p:cNvPr>
          <p:cNvSpPr/>
          <p:nvPr/>
        </p:nvSpPr>
        <p:spPr>
          <a:xfrm>
            <a:off x="3529887" y="1793587"/>
            <a:ext cx="51635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3600" b="1" dirty="0" err="1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Microsevices</a:t>
            </a:r>
            <a:r>
              <a:rPr lang="en-IN" sz="3600" b="1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516692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AC9C5F-10B4-DE42-ABCE-2B8416F77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5" y="1"/>
            <a:ext cx="7343775" cy="82295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661821-164E-2349-A378-DE03A5A4A310}"/>
              </a:ext>
            </a:extLst>
          </p:cNvPr>
          <p:cNvSpPr txBox="1"/>
          <p:nvPr/>
        </p:nvSpPr>
        <p:spPr>
          <a:xfrm>
            <a:off x="0" y="257175"/>
            <a:ext cx="7486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2"/>
                </a:solidFill>
              </a:rPr>
              <a:t>Components of </a:t>
            </a:r>
            <a:r>
              <a:rPr lang="en-US" sz="4000" b="1" dirty="0" err="1">
                <a:solidFill>
                  <a:schemeClr val="bg2"/>
                </a:solidFill>
              </a:rPr>
              <a:t>Microservices</a:t>
            </a:r>
            <a:r>
              <a:rPr lang="en-US" sz="4000" b="1" dirty="0">
                <a:solidFill>
                  <a:schemeClr val="bg2"/>
                </a:solidFill>
              </a:rPr>
              <a:t>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0936E8-F615-AC44-BDA2-145731E64C40}"/>
              </a:ext>
            </a:extLst>
          </p:cNvPr>
          <p:cNvSpPr txBox="1"/>
          <p:nvPr/>
        </p:nvSpPr>
        <p:spPr>
          <a:xfrm rot="10800000" flipH="1" flipV="1">
            <a:off x="556205" y="4536280"/>
            <a:ext cx="55874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3600" dirty="0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5926EEC5-44FD-B84E-BC33-1B9472D22024}"/>
              </a:ext>
            </a:extLst>
          </p:cNvPr>
          <p:cNvSpPr/>
          <p:nvPr/>
        </p:nvSpPr>
        <p:spPr bwMode="auto">
          <a:xfrm>
            <a:off x="901432" y="1837789"/>
            <a:ext cx="2527568" cy="1725176"/>
          </a:xfrm>
          <a:prstGeom prst="homePlate">
            <a:avLst>
              <a:gd name="adj" fmla="val 35417"/>
            </a:avLst>
          </a:prstGeom>
          <a:solidFill>
            <a:schemeClr val="accent6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34272" rIns="34272" rtlCol="0" anchor="ctr"/>
          <a:lstStyle/>
          <a:p>
            <a:pPr algn="ctr" defTabSz="685424">
              <a:defRPr/>
            </a:pPr>
            <a:r>
              <a:rPr lang="en-US" sz="2800" dirty="0">
                <a:solidFill>
                  <a:sysClr val="window" lastClr="FFFFFF"/>
                </a:solidFill>
                <a:latin typeface="Calibri"/>
                <a:ea typeface="+mn-ea"/>
                <a:cs typeface="+mn-cs"/>
              </a:rPr>
              <a:t>Application</a:t>
            </a:r>
          </a:p>
          <a:p>
            <a:pPr algn="ctr" defTabSz="685424">
              <a:defRPr/>
            </a:pPr>
            <a:r>
              <a:rPr lang="en-US" sz="2800" dirty="0">
                <a:solidFill>
                  <a:sysClr val="window" lastClr="FFFFFF"/>
                </a:solidFill>
                <a:latin typeface="Calibri"/>
                <a:ea typeface="+mn-ea"/>
                <a:cs typeface="+mn-cs"/>
              </a:rPr>
              <a:t>Components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DF699D07-AB94-0D43-BEDA-58172EA550B3}"/>
              </a:ext>
            </a:extLst>
          </p:cNvPr>
          <p:cNvSpPr/>
          <p:nvPr/>
        </p:nvSpPr>
        <p:spPr bwMode="auto">
          <a:xfrm>
            <a:off x="901432" y="3925530"/>
            <a:ext cx="2527568" cy="1644590"/>
          </a:xfrm>
          <a:prstGeom prst="homePlate">
            <a:avLst>
              <a:gd name="adj" fmla="val 35417"/>
            </a:avLst>
          </a:prstGeom>
          <a:solidFill>
            <a:schemeClr val="accent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34272" rIns="34272" rtlCol="0" anchor="ctr"/>
          <a:lstStyle/>
          <a:p>
            <a:pPr algn="ctr" defTabSz="685424">
              <a:defRPr/>
            </a:pPr>
            <a:r>
              <a:rPr lang="en-US" sz="2800" dirty="0">
                <a:solidFill>
                  <a:sysClr val="window" lastClr="FFFFFF"/>
                </a:solidFill>
                <a:latin typeface="Calibri"/>
                <a:ea typeface="+mn-ea"/>
                <a:cs typeface="+mn-cs"/>
              </a:rPr>
              <a:t>Operational Components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94945486-0E23-0F4E-BAB5-864F57D41709}"/>
              </a:ext>
            </a:extLst>
          </p:cNvPr>
          <p:cNvSpPr/>
          <p:nvPr/>
        </p:nvSpPr>
        <p:spPr bwMode="auto">
          <a:xfrm>
            <a:off x="901432" y="6021391"/>
            <a:ext cx="2527568" cy="1822680"/>
          </a:xfrm>
          <a:prstGeom prst="homePlate">
            <a:avLst>
              <a:gd name="adj" fmla="val 35417"/>
            </a:avLst>
          </a:prstGeom>
          <a:solidFill>
            <a:schemeClr val="tx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34272" rIns="34272" rtlCol="0" anchor="ctr"/>
          <a:lstStyle/>
          <a:p>
            <a:pPr algn="ctr" defTabSz="685424">
              <a:defRPr/>
            </a:pPr>
            <a:r>
              <a:rPr lang="en-US" sz="2800" dirty="0">
                <a:solidFill>
                  <a:sysClr val="window" lastClr="FFFFFF"/>
                </a:solidFill>
                <a:latin typeface="Calibri"/>
                <a:ea typeface="+mn-ea"/>
                <a:cs typeface="+mn-cs"/>
              </a:rPr>
              <a:t>Deployment </a:t>
            </a:r>
          </a:p>
          <a:p>
            <a:pPr algn="ctr" defTabSz="685424">
              <a:defRPr/>
            </a:pPr>
            <a:r>
              <a:rPr lang="en-US" sz="2800" dirty="0">
                <a:solidFill>
                  <a:sysClr val="window" lastClr="FFFFFF"/>
                </a:solidFill>
                <a:latin typeface="Calibri"/>
                <a:ea typeface="+mn-ea"/>
                <a:cs typeface="+mn-cs"/>
              </a:rPr>
              <a:t>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0EC9C9-7FC7-6E43-AB67-E80D8305C060}"/>
              </a:ext>
            </a:extLst>
          </p:cNvPr>
          <p:cNvSpPr txBox="1"/>
          <p:nvPr/>
        </p:nvSpPr>
        <p:spPr>
          <a:xfrm>
            <a:off x="3729037" y="2130857"/>
            <a:ext cx="2600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Business Logic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Orchestration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Integration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Data </a:t>
            </a:r>
            <a:r>
              <a:rPr lang="en-US" sz="1800" dirty="0" err="1"/>
              <a:t>Mgmt</a:t>
            </a:r>
            <a:endParaRPr 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B89B52-87D0-8A4C-92E2-08AE3FF69868}"/>
              </a:ext>
            </a:extLst>
          </p:cNvPr>
          <p:cNvSpPr txBox="1"/>
          <p:nvPr/>
        </p:nvSpPr>
        <p:spPr>
          <a:xfrm>
            <a:off x="3743325" y="6262986"/>
            <a:ext cx="2057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Load Balancing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Execution Environment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0DEE9-B2DA-BF42-9E43-3C5D70C87075}"/>
              </a:ext>
            </a:extLst>
          </p:cNvPr>
          <p:cNvSpPr txBox="1"/>
          <p:nvPr/>
        </p:nvSpPr>
        <p:spPr>
          <a:xfrm>
            <a:off x="3743325" y="3925530"/>
            <a:ext cx="1943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Discovery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 err="1"/>
              <a:t>Config</a:t>
            </a:r>
            <a:endParaRPr lang="en-US" sz="1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Routing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Monitoring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Tracing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Security</a:t>
            </a:r>
          </a:p>
        </p:txBody>
      </p:sp>
      <p:sp>
        <p:nvSpPr>
          <p:cNvPr id="16" name="Shape 449">
            <a:extLst>
              <a:ext uri="{FF2B5EF4-FFF2-40B4-BE49-F238E27FC236}">
                <a16:creationId xmlns:a16="http://schemas.microsoft.com/office/drawing/2014/main" id="{3FCBEB2D-0A49-E742-BA55-00F00EA7AF2A}"/>
              </a:ext>
            </a:extLst>
          </p:cNvPr>
          <p:cNvSpPr/>
          <p:nvPr/>
        </p:nvSpPr>
        <p:spPr>
          <a:xfrm>
            <a:off x="556204" y="2431223"/>
            <a:ext cx="442560" cy="442558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0" tIns="54840" rIns="0" bIns="54840" anchor="ctr" anchorCtr="0">
            <a:noAutofit/>
          </a:bodyPr>
          <a:lstStyle/>
          <a:p>
            <a:pPr algn="ctr">
              <a:buSzPct val="25000"/>
            </a:pPr>
            <a:r>
              <a:rPr lang="en" sz="1760" dirty="0">
                <a:solidFill>
                  <a:schemeClr val="lt1"/>
                </a:solidFill>
              </a:rPr>
              <a:t>A</a:t>
            </a:r>
          </a:p>
        </p:txBody>
      </p:sp>
      <p:sp>
        <p:nvSpPr>
          <p:cNvPr id="17" name="Shape 459">
            <a:extLst>
              <a:ext uri="{FF2B5EF4-FFF2-40B4-BE49-F238E27FC236}">
                <a16:creationId xmlns:a16="http://schemas.microsoft.com/office/drawing/2014/main" id="{5E4A7A06-DDEA-9440-B378-4A9789D897E5}"/>
              </a:ext>
            </a:extLst>
          </p:cNvPr>
          <p:cNvSpPr/>
          <p:nvPr/>
        </p:nvSpPr>
        <p:spPr>
          <a:xfrm>
            <a:off x="444233" y="4510858"/>
            <a:ext cx="442560" cy="442560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0" tIns="54840" rIns="0" bIns="54840" anchor="ctr" anchorCtr="0">
            <a:noAutofit/>
          </a:bodyPr>
          <a:lstStyle/>
          <a:p>
            <a:pPr algn="ctr">
              <a:buSzPct val="25000"/>
            </a:pPr>
            <a:r>
              <a:rPr lang="en" sz="1760" dirty="0">
                <a:solidFill>
                  <a:schemeClr val="lt1"/>
                </a:solidFill>
              </a:rPr>
              <a:t>B</a:t>
            </a:r>
          </a:p>
        </p:txBody>
      </p:sp>
      <p:sp>
        <p:nvSpPr>
          <p:cNvPr id="18" name="Shape 460">
            <a:extLst>
              <a:ext uri="{FF2B5EF4-FFF2-40B4-BE49-F238E27FC236}">
                <a16:creationId xmlns:a16="http://schemas.microsoft.com/office/drawing/2014/main" id="{34D219BC-1361-ED4A-B241-0CB24CB062CE}"/>
              </a:ext>
            </a:extLst>
          </p:cNvPr>
          <p:cNvSpPr/>
          <p:nvPr/>
        </p:nvSpPr>
        <p:spPr>
          <a:xfrm>
            <a:off x="507538" y="6680077"/>
            <a:ext cx="442560" cy="442560"/>
          </a:xfrm>
          <a:prstGeom prst="ellipse">
            <a:avLst/>
          </a:prstGeom>
          <a:solidFill>
            <a:srgbClr val="C00000"/>
          </a:solidFill>
          <a:ln w="2540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0" tIns="54840" rIns="0" bIns="54840" anchor="ctr" anchorCtr="0">
            <a:noAutofit/>
          </a:bodyPr>
          <a:lstStyle/>
          <a:p>
            <a:pPr algn="ctr">
              <a:buSzPct val="25000"/>
            </a:pPr>
            <a:r>
              <a:rPr lang="en" sz="1760" dirty="0">
                <a:solidFill>
                  <a:schemeClr val="lt1"/>
                </a:solidFill>
              </a:rPr>
              <a:t>C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6634CCF0-E562-E541-99BA-46A3B58F7E58}"/>
              </a:ext>
            </a:extLst>
          </p:cNvPr>
          <p:cNvSpPr/>
          <p:nvPr/>
        </p:nvSpPr>
        <p:spPr>
          <a:xfrm>
            <a:off x="7915274" y="4603713"/>
            <a:ext cx="485775" cy="3979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CE21FE88-0E45-334B-9AFD-8BE49D1DF67E}"/>
              </a:ext>
            </a:extLst>
          </p:cNvPr>
          <p:cNvSpPr/>
          <p:nvPr/>
        </p:nvSpPr>
        <p:spPr>
          <a:xfrm>
            <a:off x="10001249" y="4634773"/>
            <a:ext cx="485775" cy="3979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47F8D3F8-6068-154F-815E-5CB93588E2E5}"/>
              </a:ext>
            </a:extLst>
          </p:cNvPr>
          <p:cNvSpPr/>
          <p:nvPr/>
        </p:nvSpPr>
        <p:spPr>
          <a:xfrm>
            <a:off x="11444287" y="4603714"/>
            <a:ext cx="485775" cy="3979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1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  <p:bldP spid="15" grpId="0"/>
      <p:bldP spid="16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7073</TotalTime>
  <Words>760</Words>
  <Application>Microsoft Macintosh PowerPoint</Application>
  <PresentationFormat>Custom</PresentationFormat>
  <Paragraphs>284</Paragraphs>
  <Slides>26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41" baseType="lpstr">
      <vt:lpstr>Lato</vt:lpstr>
      <vt:lpstr>Source Code Pro</vt:lpstr>
      <vt:lpstr>Google Sans</vt:lpstr>
      <vt:lpstr>Calibri</vt:lpstr>
      <vt:lpstr>Wingdings</vt:lpstr>
      <vt:lpstr>Merriweather Sans</vt:lpstr>
      <vt:lpstr>Roboto Mono</vt:lpstr>
      <vt:lpstr>ＭＳ Ｐゴシック</vt:lpstr>
      <vt:lpstr>Roboto</vt:lpstr>
      <vt:lpstr>Arial</vt:lpstr>
      <vt:lpstr>Source Sans Pro Light</vt:lpstr>
      <vt:lpstr>Verdana</vt:lpstr>
      <vt:lpstr>Google Sans Medium</vt:lpstr>
      <vt:lpstr>Material</vt:lpstr>
      <vt:lpstr>Simple Light</vt:lpstr>
      <vt:lpstr>PowerPoint Presentation</vt:lpstr>
      <vt:lpstr>PowerPoint Presentation</vt:lpstr>
      <vt:lpstr>Changing Customer Demands</vt:lpstr>
      <vt:lpstr>PowerPoint Presentation</vt:lpstr>
      <vt:lpstr>PowerPoint Presentation</vt:lpstr>
      <vt:lpstr>Changing IT trends in the industry</vt:lpstr>
      <vt:lpstr>Roadmap to Digital Transformation</vt:lpstr>
      <vt:lpstr>PowerPoint Presentation</vt:lpstr>
      <vt:lpstr>PowerPoint Presentation</vt:lpstr>
      <vt:lpstr>PowerPoint Presentation</vt:lpstr>
      <vt:lpstr>“Most complex challenge in realizing microservices is not building the services themselves, but how to establish reliable and observable communication between services” </vt:lpstr>
      <vt:lpstr>Complexities of Microservices</vt:lpstr>
      <vt:lpstr>PowerPoint Presentation</vt:lpstr>
      <vt:lpstr>PowerPoint Presentation</vt:lpstr>
      <vt:lpstr>Components of Service Mesh(Istio Example)</vt:lpstr>
      <vt:lpstr>PowerPoint Presentation</vt:lpstr>
      <vt:lpstr>Microservices without Service Mesh</vt:lpstr>
      <vt:lpstr>Microservices with Service 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Kusuma Seshavarapu</cp:lastModifiedBy>
  <cp:revision>118</cp:revision>
  <cp:lastPrinted>2018-10-28T01:33:11Z</cp:lastPrinted>
  <dcterms:modified xsi:type="dcterms:W3CDTF">2018-10-28T01:35:50Z</dcterms:modified>
</cp:coreProperties>
</file>